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47"/>
  </p:notesMasterIdLst>
  <p:sldIdLst>
    <p:sldId id="256" r:id="rId2"/>
    <p:sldId id="257" r:id="rId3"/>
    <p:sldId id="289" r:id="rId4"/>
    <p:sldId id="288" r:id="rId5"/>
    <p:sldId id="312" r:id="rId6"/>
    <p:sldId id="313" r:id="rId7"/>
    <p:sldId id="323" r:id="rId8"/>
    <p:sldId id="324" r:id="rId9"/>
    <p:sldId id="329" r:id="rId10"/>
    <p:sldId id="330" r:id="rId11"/>
    <p:sldId id="328" r:id="rId12"/>
    <p:sldId id="332" r:id="rId13"/>
    <p:sldId id="331" r:id="rId14"/>
    <p:sldId id="333" r:id="rId15"/>
    <p:sldId id="326" r:id="rId16"/>
    <p:sldId id="327" r:id="rId17"/>
    <p:sldId id="325" r:id="rId18"/>
    <p:sldId id="334" r:id="rId19"/>
    <p:sldId id="337" r:id="rId20"/>
    <p:sldId id="338" r:id="rId21"/>
    <p:sldId id="335" r:id="rId22"/>
    <p:sldId id="336" r:id="rId23"/>
    <p:sldId id="339" r:id="rId24"/>
    <p:sldId id="340" r:id="rId25"/>
    <p:sldId id="341" r:id="rId26"/>
    <p:sldId id="356" r:id="rId27"/>
    <p:sldId id="342" r:id="rId28"/>
    <p:sldId id="343" r:id="rId29"/>
    <p:sldId id="344" r:id="rId30"/>
    <p:sldId id="345" r:id="rId31"/>
    <p:sldId id="351" r:id="rId32"/>
    <p:sldId id="352" r:id="rId33"/>
    <p:sldId id="346" r:id="rId34"/>
    <p:sldId id="347" r:id="rId35"/>
    <p:sldId id="348" r:id="rId36"/>
    <p:sldId id="349" r:id="rId37"/>
    <p:sldId id="350" r:id="rId38"/>
    <p:sldId id="355" r:id="rId39"/>
    <p:sldId id="353" r:id="rId40"/>
    <p:sldId id="354" r:id="rId41"/>
    <p:sldId id="357" r:id="rId42"/>
    <p:sldId id="358" r:id="rId43"/>
    <p:sldId id="359" r:id="rId44"/>
    <p:sldId id="360" r:id="rId45"/>
    <p:sldId id="361" r:id="rId4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163" autoAdjust="0"/>
    <p:restoredTop sz="94660"/>
  </p:normalViewPr>
  <p:slideViewPr>
    <p:cSldViewPr snapToGrid="0">
      <p:cViewPr varScale="1">
        <p:scale>
          <a:sx n="76" d="100"/>
          <a:sy n="76" d="100"/>
        </p:scale>
        <p:origin x="402" y="7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648070-A741-4A36-A920-3E86D56443F5}" type="datetimeFigureOut">
              <a:rPr lang="nl-NL" smtClean="0"/>
              <a:t>2-3-2018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598ADB-6AEC-4F5A-AB55-D2CF9FE721D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132290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3/2/2018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3/2/2018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3/2/2018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3/2/2018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smtClean="0"/>
              <a:t>Beste havo </a:t>
            </a:r>
            <a:r>
              <a:rPr lang="nl-NL" dirty="0" smtClean="0"/>
              <a:t>4.	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151010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49705" y="0"/>
            <a:ext cx="8624297" cy="1930400"/>
          </a:xfrm>
        </p:spPr>
        <p:txBody>
          <a:bodyPr/>
          <a:lstStyle/>
          <a:p>
            <a:r>
              <a:rPr lang="nl-NL" dirty="0" smtClean="0"/>
              <a:t>Mutaties eigen vermogen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52663" y="397043"/>
            <a:ext cx="9021339" cy="6460958"/>
          </a:xfrm>
        </p:spPr>
        <p:txBody>
          <a:bodyPr>
            <a:noAutofit/>
          </a:bodyPr>
          <a:lstStyle/>
          <a:p>
            <a:r>
              <a:rPr lang="nl-NL" sz="2400" dirty="0" smtClean="0"/>
              <a:t>Alleen bij opbrengsten/kosten veranderd het eigen vermogen.</a:t>
            </a:r>
          </a:p>
          <a:p>
            <a:r>
              <a:rPr lang="nl-NL" sz="2400" dirty="0" smtClean="0"/>
              <a:t>Dus inkomsten/uitgaven hebben geen invloed op het eigen vermogen. Dit lijkt soms zo omdat de inkomsten tegelijkertijd binnen komen met de opbrengsten.</a:t>
            </a:r>
          </a:p>
          <a:p>
            <a:r>
              <a:rPr lang="nl-NL" sz="2400" dirty="0" smtClean="0"/>
              <a:t>Stel: ik verkoop producten ter waarde van 1000 euro, terwijl de waarde van het materiaal van deze producten 500 euro is.</a:t>
            </a:r>
            <a:r>
              <a:rPr lang="nl-NL" sz="2400" dirty="0"/>
              <a:t> </a:t>
            </a:r>
            <a:r>
              <a:rPr lang="nl-NL" sz="2400" dirty="0" smtClean="0"/>
              <a:t>Ik ontvang het geld per kas.</a:t>
            </a:r>
          </a:p>
          <a:p>
            <a:r>
              <a:rPr lang="nl-NL" sz="2400" dirty="0" smtClean="0"/>
              <a:t>Opbrengsten/kosten overzicht.</a:t>
            </a:r>
          </a:p>
          <a:p>
            <a:r>
              <a:rPr lang="nl-NL" sz="2400" dirty="0" smtClean="0"/>
              <a:t>Opbrengst 1000. Kosten 500 aan materiaal Winst = 500, dus stijging EV = 500</a:t>
            </a:r>
          </a:p>
          <a:p>
            <a:r>
              <a:rPr lang="nl-NL" sz="2400" dirty="0" smtClean="0"/>
              <a:t>Balansmutaties: Kas + 1000 Materiaal – 500 EV + 500</a:t>
            </a:r>
          </a:p>
          <a:p>
            <a:r>
              <a:rPr lang="nl-NL" sz="2400" dirty="0" smtClean="0"/>
              <a:t>Stel dat er later pas betaald was.</a:t>
            </a:r>
          </a:p>
          <a:p>
            <a:r>
              <a:rPr lang="nl-NL" sz="2400" dirty="0" smtClean="0"/>
              <a:t>Was het </a:t>
            </a:r>
            <a:r>
              <a:rPr lang="nl-NL" sz="2400" dirty="0" err="1" smtClean="0"/>
              <a:t>ipv</a:t>
            </a:r>
            <a:r>
              <a:rPr lang="nl-NL" sz="2400" dirty="0" smtClean="0"/>
              <a:t> kas +1000, nog te ontvangen bedragen +1000 (in dit geval debiteuren + 1000)</a:t>
            </a:r>
          </a:p>
          <a:p>
            <a:endParaRPr lang="nl-NL" sz="2400" dirty="0" smtClean="0"/>
          </a:p>
        </p:txBody>
      </p:sp>
    </p:spTree>
    <p:extLst>
      <p:ext uri="{BB962C8B-B14F-4D97-AF65-F5344CB8AC3E}">
        <p14:creationId xmlns:p14="http://schemas.microsoft.com/office/powerpoint/2010/main" val="4018062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Zelfstandig lezen en maken </a:t>
            </a:r>
            <a:r>
              <a:rPr lang="nl-NL" dirty="0" smtClean="0"/>
              <a:t>33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804737"/>
            <a:ext cx="4384063" cy="4884821"/>
          </a:xfrm>
        </p:spPr>
        <p:txBody>
          <a:bodyPr>
            <a:normAutofit/>
          </a:bodyPr>
          <a:lstStyle/>
          <a:p>
            <a:r>
              <a:rPr lang="nl-NL" sz="2500" dirty="0" smtClean="0"/>
              <a:t>10 </a:t>
            </a:r>
            <a:r>
              <a:rPr lang="nl-NL" sz="2500" dirty="0" smtClean="0"/>
              <a:t>minuten de tijd.</a:t>
            </a:r>
          </a:p>
          <a:p>
            <a:r>
              <a:rPr lang="nl-NL" sz="2500" dirty="0" smtClean="0"/>
              <a:t>Goed werk</a:t>
            </a:r>
            <a:r>
              <a:rPr lang="nl-NL" sz="2500" dirty="0" smtClean="0"/>
              <a:t>!</a:t>
            </a:r>
            <a:endParaRPr lang="nl-NL" sz="2500" dirty="0"/>
          </a:p>
          <a:p>
            <a:r>
              <a:rPr lang="nl-NL" sz="2500" dirty="0" smtClean="0"/>
              <a:t>Je kan alvast verder met 34 </a:t>
            </a:r>
            <a:r>
              <a:rPr lang="nl-NL" sz="2500" dirty="0" err="1" smtClean="0"/>
              <a:t>tm</a:t>
            </a:r>
            <a:r>
              <a:rPr lang="nl-NL" sz="2500" dirty="0" smtClean="0"/>
              <a:t> 36</a:t>
            </a:r>
            <a:endParaRPr lang="nl-NL" sz="2500" dirty="0"/>
          </a:p>
        </p:txBody>
      </p:sp>
      <p:sp>
        <p:nvSpPr>
          <p:cNvPr id="4" name="Ovaal 3"/>
          <p:cNvSpPr/>
          <p:nvPr/>
        </p:nvSpPr>
        <p:spPr>
          <a:xfrm>
            <a:off x="5666705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Ovaal 4"/>
          <p:cNvSpPr/>
          <p:nvPr/>
        </p:nvSpPr>
        <p:spPr>
          <a:xfrm>
            <a:off x="5666705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6" name="Ovaal 5"/>
          <p:cNvSpPr/>
          <p:nvPr/>
        </p:nvSpPr>
        <p:spPr>
          <a:xfrm>
            <a:off x="5666705" y="195923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</a:p>
        </p:txBody>
      </p:sp>
      <p:sp>
        <p:nvSpPr>
          <p:cNvPr id="7" name="Ovaal 6"/>
          <p:cNvSpPr/>
          <p:nvPr/>
        </p:nvSpPr>
        <p:spPr>
          <a:xfrm>
            <a:off x="5666705" y="195923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</a:p>
        </p:txBody>
      </p:sp>
      <p:sp>
        <p:nvSpPr>
          <p:cNvPr id="8" name="Ovaal 7"/>
          <p:cNvSpPr/>
          <p:nvPr/>
        </p:nvSpPr>
        <p:spPr>
          <a:xfrm>
            <a:off x="5666705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</a:p>
        </p:txBody>
      </p:sp>
      <p:sp>
        <p:nvSpPr>
          <p:cNvPr id="9" name="Ovaal 8"/>
          <p:cNvSpPr/>
          <p:nvPr/>
        </p:nvSpPr>
        <p:spPr>
          <a:xfrm>
            <a:off x="5666705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</a:t>
            </a:r>
          </a:p>
        </p:txBody>
      </p:sp>
      <p:sp>
        <p:nvSpPr>
          <p:cNvPr id="10" name="Ovaal 9"/>
          <p:cNvSpPr/>
          <p:nvPr/>
        </p:nvSpPr>
        <p:spPr>
          <a:xfrm>
            <a:off x="5666705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7</a:t>
            </a:r>
          </a:p>
        </p:txBody>
      </p:sp>
      <p:sp>
        <p:nvSpPr>
          <p:cNvPr id="11" name="Ovaal 10"/>
          <p:cNvSpPr/>
          <p:nvPr/>
        </p:nvSpPr>
        <p:spPr>
          <a:xfrm>
            <a:off x="5666705" y="195923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8</a:t>
            </a:r>
          </a:p>
        </p:txBody>
      </p:sp>
      <p:sp>
        <p:nvSpPr>
          <p:cNvPr id="12" name="Ovaal 11"/>
          <p:cNvSpPr/>
          <p:nvPr/>
        </p:nvSpPr>
        <p:spPr>
          <a:xfrm>
            <a:off x="5666705" y="1959229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9</a:t>
            </a:r>
          </a:p>
        </p:txBody>
      </p:sp>
      <p:sp>
        <p:nvSpPr>
          <p:cNvPr id="13" name="Ovaal 12"/>
          <p:cNvSpPr/>
          <p:nvPr/>
        </p:nvSpPr>
        <p:spPr>
          <a:xfrm>
            <a:off x="5666705" y="1959228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10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264771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9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9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59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8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59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70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59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36000"/>
                            </p:stCondLst>
                            <p:childTnLst>
                              <p:par>
                                <p:cTn id="2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59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95000"/>
                            </p:stCondLst>
                            <p:childTnLst>
                              <p:par>
                                <p:cTn id="2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59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4000"/>
                            </p:stCondLst>
                            <p:childTnLst>
                              <p:par>
                                <p:cTn id="2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59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13000"/>
                            </p:stCondLst>
                            <p:childTnLst>
                              <p:par>
                                <p:cTn id="3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59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72000"/>
                            </p:stCondLst>
                            <p:childTnLst>
                              <p:par>
                                <p:cTn id="3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59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31000"/>
                            </p:stCondLst>
                            <p:childTnLst>
                              <p:par>
                                <p:cTn id="4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r="49896" b="58173"/>
          <a:stretch/>
        </p:blipFill>
        <p:spPr>
          <a:xfrm>
            <a:off x="0" y="0"/>
            <a:ext cx="6108700" cy="1384300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2"/>
          <a:srcRect r="49792" b="47045"/>
          <a:stretch/>
        </p:blipFill>
        <p:spPr>
          <a:xfrm>
            <a:off x="0" y="0"/>
            <a:ext cx="6121400" cy="1752600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2"/>
          <a:srcRect r="50000" b="35916"/>
          <a:stretch/>
        </p:blipFill>
        <p:spPr>
          <a:xfrm>
            <a:off x="0" y="0"/>
            <a:ext cx="6096000" cy="2120900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 rotWithShape="1">
          <a:blip r:embed="rId2"/>
          <a:srcRect r="49896" b="22101"/>
          <a:stretch/>
        </p:blipFill>
        <p:spPr>
          <a:xfrm>
            <a:off x="0" y="0"/>
            <a:ext cx="6108700" cy="2578100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/>
        </p:nvPicPr>
        <p:blipFill rotWithShape="1">
          <a:blip r:embed="rId2"/>
          <a:srcRect r="50000" b="996"/>
          <a:stretch/>
        </p:blipFill>
        <p:spPr>
          <a:xfrm>
            <a:off x="0" y="0"/>
            <a:ext cx="6096000" cy="3276600"/>
          </a:xfrm>
          <a:prstGeom prst="rect">
            <a:avLst/>
          </a:prstGeom>
        </p:spPr>
      </p:pic>
      <p:pic>
        <p:nvPicPr>
          <p:cNvPr id="9" name="Afbeelding 8"/>
          <p:cNvPicPr>
            <a:picLocks noChangeAspect="1"/>
          </p:cNvPicPr>
          <p:nvPr/>
        </p:nvPicPr>
        <p:blipFill rotWithShape="1">
          <a:blip r:embed="rId2"/>
          <a:srcRect b="56638"/>
          <a:stretch/>
        </p:blipFill>
        <p:spPr>
          <a:xfrm>
            <a:off x="0" y="0"/>
            <a:ext cx="12192000" cy="1435100"/>
          </a:xfrm>
          <a:prstGeom prst="rect">
            <a:avLst/>
          </a:prstGeom>
        </p:spPr>
      </p:pic>
      <p:pic>
        <p:nvPicPr>
          <p:cNvPr id="10" name="Afbeelding 9"/>
          <p:cNvPicPr>
            <a:picLocks noChangeAspect="1"/>
          </p:cNvPicPr>
          <p:nvPr/>
        </p:nvPicPr>
        <p:blipFill rotWithShape="1">
          <a:blip r:embed="rId2"/>
          <a:srcRect b="45893"/>
          <a:stretch/>
        </p:blipFill>
        <p:spPr>
          <a:xfrm>
            <a:off x="0" y="0"/>
            <a:ext cx="12192000" cy="1790700"/>
          </a:xfrm>
          <a:prstGeom prst="rect">
            <a:avLst/>
          </a:prstGeom>
        </p:spPr>
      </p:pic>
      <p:pic>
        <p:nvPicPr>
          <p:cNvPr id="11" name="Afbeelding 10"/>
          <p:cNvPicPr>
            <a:picLocks noChangeAspect="1"/>
          </p:cNvPicPr>
          <p:nvPr/>
        </p:nvPicPr>
        <p:blipFill rotWithShape="1">
          <a:blip r:embed="rId2"/>
          <a:srcRect b="32846"/>
          <a:stretch/>
        </p:blipFill>
        <p:spPr>
          <a:xfrm>
            <a:off x="0" y="0"/>
            <a:ext cx="12192000" cy="2222500"/>
          </a:xfrm>
          <a:prstGeom prst="rect">
            <a:avLst/>
          </a:prstGeom>
        </p:spPr>
      </p:pic>
      <p:pic>
        <p:nvPicPr>
          <p:cNvPr id="12" name="Afbeelding 11"/>
          <p:cNvPicPr>
            <a:picLocks noChangeAspect="1"/>
          </p:cNvPicPr>
          <p:nvPr/>
        </p:nvPicPr>
        <p:blipFill rotWithShape="1">
          <a:blip r:embed="rId2"/>
          <a:srcRect b="24020"/>
          <a:stretch/>
        </p:blipFill>
        <p:spPr>
          <a:xfrm>
            <a:off x="0" y="0"/>
            <a:ext cx="12192000" cy="2514600"/>
          </a:xfrm>
          <a:prstGeom prst="rect">
            <a:avLst/>
          </a:prstGeom>
        </p:spPr>
      </p:pic>
      <p:pic>
        <p:nvPicPr>
          <p:cNvPr id="13" name="Afbeelding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33095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28102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Zelfstandig maken opgave </a:t>
            </a:r>
            <a:r>
              <a:rPr lang="nl-NL" dirty="0" smtClean="0"/>
              <a:t>34 en 35 en 36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2160590"/>
            <a:ext cx="4384063" cy="3699298"/>
          </a:xfrm>
        </p:spPr>
        <p:txBody>
          <a:bodyPr>
            <a:normAutofit/>
          </a:bodyPr>
          <a:lstStyle/>
          <a:p>
            <a:r>
              <a:rPr lang="nl-NL" sz="2500" dirty="0" smtClean="0"/>
              <a:t>12 minuten de tijd.</a:t>
            </a:r>
          </a:p>
          <a:p>
            <a:r>
              <a:rPr lang="nl-NL" sz="2500" dirty="0" smtClean="0"/>
              <a:t>Eerder klaar?</a:t>
            </a:r>
          </a:p>
          <a:p>
            <a:r>
              <a:rPr lang="nl-NL" sz="2500" dirty="0" smtClean="0"/>
              <a:t>37 maken (Tm 37 is huiswerk)</a:t>
            </a:r>
            <a:endParaRPr lang="nl-NL" sz="2500" dirty="0" smtClean="0"/>
          </a:p>
          <a:p>
            <a:endParaRPr lang="nl-NL" sz="2500" dirty="0"/>
          </a:p>
        </p:txBody>
      </p:sp>
      <p:sp>
        <p:nvSpPr>
          <p:cNvPr id="4" name="Ovaal 3"/>
          <p:cNvSpPr/>
          <p:nvPr/>
        </p:nvSpPr>
        <p:spPr>
          <a:xfrm>
            <a:off x="5666705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Ovaal 4"/>
          <p:cNvSpPr/>
          <p:nvPr/>
        </p:nvSpPr>
        <p:spPr>
          <a:xfrm>
            <a:off x="5666705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6" name="Ovaal 5"/>
          <p:cNvSpPr/>
          <p:nvPr/>
        </p:nvSpPr>
        <p:spPr>
          <a:xfrm>
            <a:off x="5666705" y="195923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</a:p>
        </p:txBody>
      </p:sp>
      <p:sp>
        <p:nvSpPr>
          <p:cNvPr id="7" name="Ovaal 6"/>
          <p:cNvSpPr/>
          <p:nvPr/>
        </p:nvSpPr>
        <p:spPr>
          <a:xfrm>
            <a:off x="5666705" y="195923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</a:p>
        </p:txBody>
      </p:sp>
      <p:sp>
        <p:nvSpPr>
          <p:cNvPr id="8" name="Ovaal 7"/>
          <p:cNvSpPr/>
          <p:nvPr/>
        </p:nvSpPr>
        <p:spPr>
          <a:xfrm>
            <a:off x="5666705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</a:p>
        </p:txBody>
      </p:sp>
      <p:sp>
        <p:nvSpPr>
          <p:cNvPr id="9" name="Ovaal 8"/>
          <p:cNvSpPr/>
          <p:nvPr/>
        </p:nvSpPr>
        <p:spPr>
          <a:xfrm>
            <a:off x="5666705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</a:t>
            </a:r>
          </a:p>
        </p:txBody>
      </p:sp>
      <p:sp>
        <p:nvSpPr>
          <p:cNvPr id="10" name="Ovaal 9"/>
          <p:cNvSpPr/>
          <p:nvPr/>
        </p:nvSpPr>
        <p:spPr>
          <a:xfrm>
            <a:off x="5666705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7</a:t>
            </a:r>
          </a:p>
        </p:txBody>
      </p:sp>
      <p:sp>
        <p:nvSpPr>
          <p:cNvPr id="11" name="Ovaal 10"/>
          <p:cNvSpPr/>
          <p:nvPr/>
        </p:nvSpPr>
        <p:spPr>
          <a:xfrm>
            <a:off x="5666705" y="195923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8</a:t>
            </a:r>
          </a:p>
        </p:txBody>
      </p:sp>
      <p:sp>
        <p:nvSpPr>
          <p:cNvPr id="12" name="Ovaal 11"/>
          <p:cNvSpPr/>
          <p:nvPr/>
        </p:nvSpPr>
        <p:spPr>
          <a:xfrm>
            <a:off x="5666705" y="1959229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9</a:t>
            </a:r>
          </a:p>
        </p:txBody>
      </p:sp>
      <p:sp>
        <p:nvSpPr>
          <p:cNvPr id="13" name="Ovaal 12"/>
          <p:cNvSpPr/>
          <p:nvPr/>
        </p:nvSpPr>
        <p:spPr>
          <a:xfrm>
            <a:off x="5666705" y="1959228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10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4" name="Ovaal 13"/>
          <p:cNvSpPr/>
          <p:nvPr/>
        </p:nvSpPr>
        <p:spPr>
          <a:xfrm>
            <a:off x="5666704" y="196917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5" name="Ovaal 14"/>
          <p:cNvSpPr/>
          <p:nvPr/>
        </p:nvSpPr>
        <p:spPr>
          <a:xfrm>
            <a:off x="5666704" y="200794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12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865126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9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9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59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8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59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70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59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36000"/>
                            </p:stCondLst>
                            <p:childTnLst>
                              <p:par>
                                <p:cTn id="2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59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95000"/>
                            </p:stCondLst>
                            <p:childTnLst>
                              <p:par>
                                <p:cTn id="2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59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4000"/>
                            </p:stCondLst>
                            <p:childTnLst>
                              <p:par>
                                <p:cTn id="2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59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13000"/>
                            </p:stCondLst>
                            <p:childTnLst>
                              <p:par>
                                <p:cTn id="3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59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72000"/>
                            </p:stCondLst>
                            <p:childTnLst>
                              <p:par>
                                <p:cTn id="3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59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31000"/>
                            </p:stCondLst>
                            <p:childTnLst>
                              <p:par>
                                <p:cTn id="4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90000"/>
                            </p:stCondLst>
                            <p:childTnLst>
                              <p:par>
                                <p:cTn id="4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649000"/>
                            </p:stCondLst>
                            <p:childTnLst>
                              <p:par>
                                <p:cTn id="4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1" dur="59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t="8303" r="56032" b="83834"/>
          <a:stretch/>
        </p:blipFill>
        <p:spPr>
          <a:xfrm>
            <a:off x="0" y="0"/>
            <a:ext cx="4165600" cy="609600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2"/>
          <a:srcRect t="8303" r="55764" b="80230"/>
          <a:stretch/>
        </p:blipFill>
        <p:spPr>
          <a:xfrm>
            <a:off x="0" y="0"/>
            <a:ext cx="4191000" cy="889000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2"/>
          <a:srcRect t="8303" r="55630" b="76626"/>
          <a:stretch/>
        </p:blipFill>
        <p:spPr>
          <a:xfrm>
            <a:off x="0" y="0"/>
            <a:ext cx="4203700" cy="1168400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 rotWithShape="1">
          <a:blip r:embed="rId2"/>
          <a:srcRect t="8303" r="55630" b="73350"/>
          <a:stretch/>
        </p:blipFill>
        <p:spPr>
          <a:xfrm>
            <a:off x="0" y="0"/>
            <a:ext cx="4203700" cy="1422400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/>
        </p:nvPicPr>
        <p:blipFill rotWithShape="1">
          <a:blip r:embed="rId2"/>
          <a:srcRect t="8303" r="56032" b="69582"/>
          <a:stretch/>
        </p:blipFill>
        <p:spPr>
          <a:xfrm>
            <a:off x="0" y="0"/>
            <a:ext cx="4165600" cy="1714500"/>
          </a:xfrm>
          <a:prstGeom prst="rect">
            <a:avLst/>
          </a:prstGeom>
        </p:spPr>
      </p:pic>
      <p:pic>
        <p:nvPicPr>
          <p:cNvPr id="9" name="Afbeelding 8"/>
          <p:cNvPicPr>
            <a:picLocks noChangeAspect="1"/>
          </p:cNvPicPr>
          <p:nvPr/>
        </p:nvPicPr>
        <p:blipFill rotWithShape="1">
          <a:blip r:embed="rId2"/>
          <a:srcRect t="8303" r="55630" b="65979"/>
          <a:stretch/>
        </p:blipFill>
        <p:spPr>
          <a:xfrm>
            <a:off x="0" y="0"/>
            <a:ext cx="4203700" cy="1993900"/>
          </a:xfrm>
          <a:prstGeom prst="rect">
            <a:avLst/>
          </a:prstGeom>
        </p:spPr>
      </p:pic>
      <p:pic>
        <p:nvPicPr>
          <p:cNvPr id="10" name="Afbeelding 9"/>
          <p:cNvPicPr>
            <a:picLocks noChangeAspect="1"/>
          </p:cNvPicPr>
          <p:nvPr/>
        </p:nvPicPr>
        <p:blipFill rotWithShape="1">
          <a:blip r:embed="rId2"/>
          <a:srcRect t="8303" b="83998"/>
          <a:stretch/>
        </p:blipFill>
        <p:spPr>
          <a:xfrm>
            <a:off x="0" y="0"/>
            <a:ext cx="9474200" cy="596900"/>
          </a:xfrm>
          <a:prstGeom prst="rect">
            <a:avLst/>
          </a:prstGeom>
        </p:spPr>
      </p:pic>
      <p:pic>
        <p:nvPicPr>
          <p:cNvPr id="11" name="Afbeelding 10"/>
          <p:cNvPicPr>
            <a:picLocks noChangeAspect="1"/>
          </p:cNvPicPr>
          <p:nvPr/>
        </p:nvPicPr>
        <p:blipFill rotWithShape="1">
          <a:blip r:embed="rId2"/>
          <a:srcRect t="8303" b="80557"/>
          <a:stretch/>
        </p:blipFill>
        <p:spPr>
          <a:xfrm>
            <a:off x="0" y="0"/>
            <a:ext cx="9474200" cy="863600"/>
          </a:xfrm>
          <a:prstGeom prst="rect">
            <a:avLst/>
          </a:prstGeom>
        </p:spPr>
      </p:pic>
      <p:pic>
        <p:nvPicPr>
          <p:cNvPr id="12" name="Afbeelding 11"/>
          <p:cNvPicPr>
            <a:picLocks noChangeAspect="1"/>
          </p:cNvPicPr>
          <p:nvPr/>
        </p:nvPicPr>
        <p:blipFill rotWithShape="1">
          <a:blip r:embed="rId2"/>
          <a:srcRect t="8303" b="76790"/>
          <a:stretch/>
        </p:blipFill>
        <p:spPr>
          <a:xfrm>
            <a:off x="0" y="0"/>
            <a:ext cx="9474200" cy="1155700"/>
          </a:xfrm>
          <a:prstGeom prst="rect">
            <a:avLst/>
          </a:prstGeom>
        </p:spPr>
      </p:pic>
      <p:pic>
        <p:nvPicPr>
          <p:cNvPr id="13" name="Afbeelding 12"/>
          <p:cNvPicPr>
            <a:picLocks noChangeAspect="1"/>
          </p:cNvPicPr>
          <p:nvPr/>
        </p:nvPicPr>
        <p:blipFill rotWithShape="1">
          <a:blip r:embed="rId2"/>
          <a:srcRect t="8303" b="73350"/>
          <a:stretch/>
        </p:blipFill>
        <p:spPr>
          <a:xfrm>
            <a:off x="0" y="0"/>
            <a:ext cx="9474200" cy="1422400"/>
          </a:xfrm>
          <a:prstGeom prst="rect">
            <a:avLst/>
          </a:prstGeom>
        </p:spPr>
      </p:pic>
      <p:pic>
        <p:nvPicPr>
          <p:cNvPr id="14" name="Afbeelding 13"/>
          <p:cNvPicPr>
            <a:picLocks noChangeAspect="1"/>
          </p:cNvPicPr>
          <p:nvPr/>
        </p:nvPicPr>
        <p:blipFill rotWithShape="1">
          <a:blip r:embed="rId2"/>
          <a:srcRect t="8303" b="65651"/>
          <a:stretch/>
        </p:blipFill>
        <p:spPr>
          <a:xfrm>
            <a:off x="0" y="0"/>
            <a:ext cx="9474200" cy="2019300"/>
          </a:xfrm>
          <a:prstGeom prst="rect">
            <a:avLst/>
          </a:prstGeom>
        </p:spPr>
      </p:pic>
      <p:pic>
        <p:nvPicPr>
          <p:cNvPr id="15" name="Afbeelding 14"/>
          <p:cNvPicPr>
            <a:picLocks noChangeAspect="1"/>
          </p:cNvPicPr>
          <p:nvPr/>
        </p:nvPicPr>
        <p:blipFill rotWithShape="1">
          <a:blip r:embed="rId2"/>
          <a:srcRect t="8303" b="62866"/>
          <a:stretch/>
        </p:blipFill>
        <p:spPr>
          <a:xfrm>
            <a:off x="0" y="0"/>
            <a:ext cx="9474200" cy="2235200"/>
          </a:xfrm>
          <a:prstGeom prst="rect">
            <a:avLst/>
          </a:prstGeom>
        </p:spPr>
      </p:pic>
      <p:pic>
        <p:nvPicPr>
          <p:cNvPr id="16" name="Afbeelding 15"/>
          <p:cNvPicPr>
            <a:picLocks noChangeAspect="1"/>
          </p:cNvPicPr>
          <p:nvPr/>
        </p:nvPicPr>
        <p:blipFill rotWithShape="1">
          <a:blip r:embed="rId2"/>
          <a:srcRect t="8303" b="57952"/>
          <a:stretch/>
        </p:blipFill>
        <p:spPr>
          <a:xfrm>
            <a:off x="0" y="0"/>
            <a:ext cx="9474200" cy="2616200"/>
          </a:xfrm>
          <a:prstGeom prst="rect">
            <a:avLst/>
          </a:prstGeom>
        </p:spPr>
      </p:pic>
      <p:pic>
        <p:nvPicPr>
          <p:cNvPr id="17" name="Afbeelding 16"/>
          <p:cNvPicPr>
            <a:picLocks noChangeAspect="1"/>
          </p:cNvPicPr>
          <p:nvPr/>
        </p:nvPicPr>
        <p:blipFill rotWithShape="1">
          <a:blip r:embed="rId2"/>
          <a:srcRect t="8303" b="48779"/>
          <a:stretch/>
        </p:blipFill>
        <p:spPr>
          <a:xfrm>
            <a:off x="0" y="0"/>
            <a:ext cx="9474200" cy="3327400"/>
          </a:xfrm>
          <a:prstGeom prst="rect">
            <a:avLst/>
          </a:prstGeom>
        </p:spPr>
      </p:pic>
      <p:pic>
        <p:nvPicPr>
          <p:cNvPr id="18" name="Afbeelding 17"/>
          <p:cNvPicPr>
            <a:picLocks noChangeAspect="1"/>
          </p:cNvPicPr>
          <p:nvPr/>
        </p:nvPicPr>
        <p:blipFill rotWithShape="1">
          <a:blip r:embed="rId2"/>
          <a:srcRect t="8303" b="44683"/>
          <a:stretch/>
        </p:blipFill>
        <p:spPr>
          <a:xfrm>
            <a:off x="0" y="0"/>
            <a:ext cx="9474200" cy="3644900"/>
          </a:xfrm>
          <a:prstGeom prst="rect">
            <a:avLst/>
          </a:prstGeom>
        </p:spPr>
      </p:pic>
      <p:pic>
        <p:nvPicPr>
          <p:cNvPr id="19" name="Afbeelding 18"/>
          <p:cNvPicPr>
            <a:picLocks noChangeAspect="1"/>
          </p:cNvPicPr>
          <p:nvPr/>
        </p:nvPicPr>
        <p:blipFill rotWithShape="1">
          <a:blip r:embed="rId2"/>
          <a:srcRect t="8303" b="41243"/>
          <a:stretch/>
        </p:blipFill>
        <p:spPr>
          <a:xfrm>
            <a:off x="0" y="0"/>
            <a:ext cx="9474200" cy="3911600"/>
          </a:xfrm>
          <a:prstGeom prst="rect">
            <a:avLst/>
          </a:prstGeom>
        </p:spPr>
      </p:pic>
      <p:pic>
        <p:nvPicPr>
          <p:cNvPr id="20" name="Afbeelding 19"/>
          <p:cNvPicPr>
            <a:picLocks noChangeAspect="1"/>
          </p:cNvPicPr>
          <p:nvPr/>
        </p:nvPicPr>
        <p:blipFill rotWithShape="1">
          <a:blip r:embed="rId2"/>
          <a:srcRect t="8303" b="38295"/>
          <a:stretch/>
        </p:blipFill>
        <p:spPr>
          <a:xfrm>
            <a:off x="0" y="0"/>
            <a:ext cx="9474200" cy="4140200"/>
          </a:xfrm>
          <a:prstGeom prst="rect">
            <a:avLst/>
          </a:prstGeom>
        </p:spPr>
      </p:pic>
      <p:pic>
        <p:nvPicPr>
          <p:cNvPr id="21" name="Afbeelding 20"/>
          <p:cNvPicPr>
            <a:picLocks noChangeAspect="1"/>
          </p:cNvPicPr>
          <p:nvPr/>
        </p:nvPicPr>
        <p:blipFill rotWithShape="1">
          <a:blip r:embed="rId2"/>
          <a:srcRect t="8303" b="34200"/>
          <a:stretch/>
        </p:blipFill>
        <p:spPr>
          <a:xfrm>
            <a:off x="0" y="0"/>
            <a:ext cx="9474200" cy="4457700"/>
          </a:xfrm>
          <a:prstGeom prst="rect">
            <a:avLst/>
          </a:prstGeom>
        </p:spPr>
      </p:pic>
      <p:pic>
        <p:nvPicPr>
          <p:cNvPr id="22" name="Afbeelding 21"/>
          <p:cNvPicPr>
            <a:picLocks noChangeAspect="1"/>
          </p:cNvPicPr>
          <p:nvPr/>
        </p:nvPicPr>
        <p:blipFill rotWithShape="1">
          <a:blip r:embed="rId2"/>
          <a:srcRect t="8303" b="31579"/>
          <a:stretch/>
        </p:blipFill>
        <p:spPr>
          <a:xfrm>
            <a:off x="0" y="0"/>
            <a:ext cx="9474200" cy="4660900"/>
          </a:xfrm>
          <a:prstGeom prst="rect">
            <a:avLst/>
          </a:prstGeom>
        </p:spPr>
      </p:pic>
      <p:pic>
        <p:nvPicPr>
          <p:cNvPr id="23" name="Afbeelding 22"/>
          <p:cNvPicPr>
            <a:picLocks noChangeAspect="1"/>
          </p:cNvPicPr>
          <p:nvPr/>
        </p:nvPicPr>
        <p:blipFill rotWithShape="1">
          <a:blip r:embed="rId2"/>
          <a:srcRect t="8303" b="26992"/>
          <a:stretch/>
        </p:blipFill>
        <p:spPr>
          <a:xfrm>
            <a:off x="0" y="0"/>
            <a:ext cx="9474200" cy="5016500"/>
          </a:xfrm>
          <a:prstGeom prst="rect">
            <a:avLst/>
          </a:prstGeom>
        </p:spPr>
      </p:pic>
      <p:pic>
        <p:nvPicPr>
          <p:cNvPr id="24" name="Afbeelding 23"/>
          <p:cNvPicPr>
            <a:picLocks noChangeAspect="1"/>
          </p:cNvPicPr>
          <p:nvPr/>
        </p:nvPicPr>
        <p:blipFill rotWithShape="1">
          <a:blip r:embed="rId2"/>
          <a:srcRect t="8303" b="3069"/>
          <a:stretch/>
        </p:blipFill>
        <p:spPr>
          <a:xfrm>
            <a:off x="0" y="0"/>
            <a:ext cx="9474200" cy="68712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72153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De liqiditeitbalans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500" dirty="0" smtClean="0"/>
              <a:t>We delen de balans in op liquiditeit (deden we al)</a:t>
            </a:r>
          </a:p>
          <a:p>
            <a:r>
              <a:rPr lang="nl-NL" sz="2500" dirty="0" smtClean="0"/>
              <a:t>Opbouw:</a:t>
            </a:r>
          </a:p>
          <a:p>
            <a:r>
              <a:rPr lang="nl-NL" sz="2500" dirty="0" smtClean="0"/>
              <a:t>Vaste activa					eigen vermogen</a:t>
            </a:r>
          </a:p>
          <a:p>
            <a:r>
              <a:rPr lang="nl-NL" sz="2500" dirty="0" smtClean="0"/>
              <a:t>Vlottende activa				lang vreemd vermogen</a:t>
            </a:r>
          </a:p>
          <a:p>
            <a:r>
              <a:rPr lang="nl-NL" sz="2500" dirty="0" smtClean="0"/>
              <a:t>Liquide middelen			kort vreemd vermogen.</a:t>
            </a:r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1623485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If</a:t>
            </a:r>
            <a:r>
              <a:rPr lang="nl-NL" dirty="0" smtClean="0"/>
              <a:t> </a:t>
            </a:r>
            <a:r>
              <a:rPr lang="nl-NL" dirty="0" err="1" smtClean="0"/>
              <a:t>your</a:t>
            </a:r>
            <a:r>
              <a:rPr lang="nl-NL" dirty="0" smtClean="0"/>
              <a:t> </a:t>
            </a:r>
            <a:r>
              <a:rPr lang="nl-NL" dirty="0" err="1" smtClean="0"/>
              <a:t>girlfriend</a:t>
            </a:r>
            <a:r>
              <a:rPr lang="nl-NL" dirty="0" smtClean="0"/>
              <a:t> looks like </a:t>
            </a:r>
            <a:r>
              <a:rPr lang="nl-NL" dirty="0" err="1" smtClean="0"/>
              <a:t>this</a:t>
            </a:r>
            <a:r>
              <a:rPr lang="nl-NL" dirty="0" smtClean="0"/>
              <a:t>, </a:t>
            </a:r>
            <a:r>
              <a:rPr lang="nl-NL" dirty="0" err="1" smtClean="0"/>
              <a:t>shes</a:t>
            </a:r>
            <a:r>
              <a:rPr lang="nl-NL" dirty="0" smtClean="0"/>
              <a:t> </a:t>
            </a:r>
            <a:r>
              <a:rPr lang="nl-NL" dirty="0" err="1" smtClean="0"/>
              <a:t>probably</a:t>
            </a:r>
            <a:r>
              <a:rPr lang="nl-NL" dirty="0" smtClean="0"/>
              <a:t> a keeper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2160589"/>
            <a:ext cx="4857192" cy="4324432"/>
          </a:xfrm>
        </p:spPr>
        <p:txBody>
          <a:bodyPr>
            <a:normAutofit fontScale="92500"/>
          </a:bodyPr>
          <a:lstStyle/>
          <a:p>
            <a:r>
              <a:rPr lang="nl-NL" sz="2500" dirty="0" smtClean="0"/>
              <a:t>De sluitpost:</a:t>
            </a:r>
          </a:p>
          <a:p>
            <a:r>
              <a:rPr lang="nl-NL" sz="2500" dirty="0" smtClean="0"/>
              <a:t>Er zorgt altijd een post voor dat de balans in balans is, dat noemen we ook wel de sluitpost.</a:t>
            </a:r>
          </a:p>
          <a:p>
            <a:r>
              <a:rPr lang="nl-NL" sz="2500" dirty="0" smtClean="0"/>
              <a:t>Vaak is dat de bank: het rekening-courant krediet.</a:t>
            </a:r>
          </a:p>
          <a:p>
            <a:r>
              <a:rPr lang="nl-NL" sz="2500" dirty="0" smtClean="0"/>
              <a:t>Vorige opgave was dit ook het rekening-courant krediet.</a:t>
            </a:r>
          </a:p>
          <a:p>
            <a:r>
              <a:rPr lang="nl-NL" sz="2500" dirty="0" smtClean="0"/>
              <a:t>Kan ook eigen vermogen zijn (opgave 27)</a:t>
            </a:r>
          </a:p>
          <a:p>
            <a:endParaRPr lang="nl-NL" sz="2500" dirty="0"/>
          </a:p>
        </p:txBody>
      </p:sp>
      <p:pic>
        <p:nvPicPr>
          <p:cNvPr id="1026" name="Picture 2" descr="https://pbs.twimg.com/media/BerbXpDCcAErRk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63080" y="1830554"/>
            <a:ext cx="5705475" cy="32099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545563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Zelfstandig lezen en maken </a:t>
            </a:r>
            <a:r>
              <a:rPr lang="nl-NL" dirty="0" smtClean="0"/>
              <a:t>37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804737"/>
            <a:ext cx="4384063" cy="4884821"/>
          </a:xfrm>
        </p:spPr>
        <p:txBody>
          <a:bodyPr>
            <a:normAutofit/>
          </a:bodyPr>
          <a:lstStyle/>
          <a:p>
            <a:r>
              <a:rPr lang="nl-NL" sz="2500" dirty="0" smtClean="0"/>
              <a:t>8</a:t>
            </a:r>
            <a:r>
              <a:rPr lang="nl-NL" sz="2500" dirty="0" smtClean="0"/>
              <a:t> </a:t>
            </a:r>
            <a:r>
              <a:rPr lang="nl-NL" sz="2500" dirty="0" smtClean="0"/>
              <a:t>minuten de tijd.</a:t>
            </a:r>
          </a:p>
          <a:p>
            <a:r>
              <a:rPr lang="nl-NL" sz="2500" dirty="0" smtClean="0"/>
              <a:t>Goed werk</a:t>
            </a:r>
            <a:r>
              <a:rPr lang="nl-NL" sz="2500" dirty="0" smtClean="0"/>
              <a:t>!</a:t>
            </a:r>
          </a:p>
          <a:p>
            <a:r>
              <a:rPr lang="nl-NL" sz="2500" dirty="0" smtClean="0"/>
              <a:t>Dat was het voor vandaag.</a:t>
            </a:r>
            <a:endParaRPr lang="nl-NL" sz="2500" dirty="0"/>
          </a:p>
        </p:txBody>
      </p:sp>
      <p:sp>
        <p:nvSpPr>
          <p:cNvPr id="4" name="Ovaal 3"/>
          <p:cNvSpPr/>
          <p:nvPr/>
        </p:nvSpPr>
        <p:spPr>
          <a:xfrm>
            <a:off x="5666705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Ovaal 4"/>
          <p:cNvSpPr/>
          <p:nvPr/>
        </p:nvSpPr>
        <p:spPr>
          <a:xfrm>
            <a:off x="5666705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6" name="Ovaal 5"/>
          <p:cNvSpPr/>
          <p:nvPr/>
        </p:nvSpPr>
        <p:spPr>
          <a:xfrm>
            <a:off x="5666705" y="195923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</a:p>
        </p:txBody>
      </p:sp>
      <p:sp>
        <p:nvSpPr>
          <p:cNvPr id="7" name="Ovaal 6"/>
          <p:cNvSpPr/>
          <p:nvPr/>
        </p:nvSpPr>
        <p:spPr>
          <a:xfrm>
            <a:off x="5666705" y="195923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</a:p>
        </p:txBody>
      </p:sp>
      <p:sp>
        <p:nvSpPr>
          <p:cNvPr id="8" name="Ovaal 7"/>
          <p:cNvSpPr/>
          <p:nvPr/>
        </p:nvSpPr>
        <p:spPr>
          <a:xfrm>
            <a:off x="5666705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</a:p>
        </p:txBody>
      </p:sp>
      <p:sp>
        <p:nvSpPr>
          <p:cNvPr id="9" name="Ovaal 8"/>
          <p:cNvSpPr/>
          <p:nvPr/>
        </p:nvSpPr>
        <p:spPr>
          <a:xfrm>
            <a:off x="5666705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</a:t>
            </a:r>
          </a:p>
        </p:txBody>
      </p:sp>
      <p:sp>
        <p:nvSpPr>
          <p:cNvPr id="10" name="Ovaal 9"/>
          <p:cNvSpPr/>
          <p:nvPr/>
        </p:nvSpPr>
        <p:spPr>
          <a:xfrm>
            <a:off x="5666705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7</a:t>
            </a:r>
          </a:p>
        </p:txBody>
      </p:sp>
      <p:sp>
        <p:nvSpPr>
          <p:cNvPr id="11" name="Ovaal 10"/>
          <p:cNvSpPr/>
          <p:nvPr/>
        </p:nvSpPr>
        <p:spPr>
          <a:xfrm>
            <a:off x="5666705" y="195923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39872971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9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9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59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8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59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70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59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36000"/>
                            </p:stCondLst>
                            <p:childTnLst>
                              <p:par>
                                <p:cTn id="2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59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95000"/>
                            </p:stCondLst>
                            <p:childTnLst>
                              <p:par>
                                <p:cTn id="2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59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4000"/>
                            </p:stCondLst>
                            <p:childTnLst>
                              <p:par>
                                <p:cTn id="2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59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13000"/>
                            </p:stCondLst>
                            <p:childTnLst>
                              <p:par>
                                <p:cTn id="3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59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r="50625" b="67233"/>
          <a:stretch/>
        </p:blipFill>
        <p:spPr>
          <a:xfrm>
            <a:off x="0" y="41275"/>
            <a:ext cx="6019800" cy="1673225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2"/>
          <a:srcRect r="50729" b="60518"/>
          <a:stretch/>
        </p:blipFill>
        <p:spPr>
          <a:xfrm>
            <a:off x="0" y="41275"/>
            <a:ext cx="6007100" cy="2016125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2"/>
          <a:srcRect r="50625" b="53554"/>
          <a:stretch/>
        </p:blipFill>
        <p:spPr>
          <a:xfrm>
            <a:off x="0" y="41275"/>
            <a:ext cx="6019800" cy="2371725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 rotWithShape="1">
          <a:blip r:embed="rId2"/>
          <a:srcRect r="50417" b="46093"/>
          <a:stretch/>
        </p:blipFill>
        <p:spPr>
          <a:xfrm>
            <a:off x="0" y="41275"/>
            <a:ext cx="6045200" cy="2752725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/>
        </p:nvPicPr>
        <p:blipFill rotWithShape="1">
          <a:blip r:embed="rId2"/>
          <a:srcRect r="50625" b="32911"/>
          <a:stretch/>
        </p:blipFill>
        <p:spPr>
          <a:xfrm>
            <a:off x="0" y="41275"/>
            <a:ext cx="6019800" cy="3425825"/>
          </a:xfrm>
          <a:prstGeom prst="rect">
            <a:avLst/>
          </a:prstGeom>
        </p:spPr>
      </p:pic>
      <p:pic>
        <p:nvPicPr>
          <p:cNvPr id="9" name="Afbeelding 8"/>
          <p:cNvPicPr>
            <a:picLocks noChangeAspect="1"/>
          </p:cNvPicPr>
          <p:nvPr/>
        </p:nvPicPr>
        <p:blipFill rotWithShape="1">
          <a:blip r:embed="rId2"/>
          <a:srcRect r="50208" b="25698"/>
          <a:stretch/>
        </p:blipFill>
        <p:spPr>
          <a:xfrm>
            <a:off x="0" y="41275"/>
            <a:ext cx="6070600" cy="3794125"/>
          </a:xfrm>
          <a:prstGeom prst="rect">
            <a:avLst/>
          </a:prstGeom>
        </p:spPr>
      </p:pic>
      <p:pic>
        <p:nvPicPr>
          <p:cNvPr id="10" name="Afbeelding 9"/>
          <p:cNvPicPr>
            <a:picLocks noChangeAspect="1"/>
          </p:cNvPicPr>
          <p:nvPr/>
        </p:nvPicPr>
        <p:blipFill rotWithShape="1">
          <a:blip r:embed="rId2"/>
          <a:srcRect r="50521" b="82"/>
          <a:stretch/>
        </p:blipFill>
        <p:spPr>
          <a:xfrm>
            <a:off x="0" y="41275"/>
            <a:ext cx="6032500" cy="5102225"/>
          </a:xfrm>
          <a:prstGeom prst="rect">
            <a:avLst/>
          </a:prstGeom>
        </p:spPr>
      </p:pic>
      <p:pic>
        <p:nvPicPr>
          <p:cNvPr id="11" name="Afbeelding 10"/>
          <p:cNvPicPr>
            <a:picLocks noChangeAspect="1"/>
          </p:cNvPicPr>
          <p:nvPr/>
        </p:nvPicPr>
        <p:blipFill rotWithShape="1">
          <a:blip r:embed="rId2"/>
          <a:srcRect b="69471"/>
          <a:stretch/>
        </p:blipFill>
        <p:spPr>
          <a:xfrm>
            <a:off x="0" y="41275"/>
            <a:ext cx="12192000" cy="1558925"/>
          </a:xfrm>
          <a:prstGeom prst="rect">
            <a:avLst/>
          </a:prstGeom>
        </p:spPr>
      </p:pic>
      <p:pic>
        <p:nvPicPr>
          <p:cNvPr id="12" name="Afbeelding 11"/>
          <p:cNvPicPr>
            <a:picLocks noChangeAspect="1"/>
          </p:cNvPicPr>
          <p:nvPr/>
        </p:nvPicPr>
        <p:blipFill rotWithShape="1">
          <a:blip r:embed="rId2"/>
          <a:srcRect b="49823"/>
          <a:stretch/>
        </p:blipFill>
        <p:spPr>
          <a:xfrm>
            <a:off x="0" y="41275"/>
            <a:ext cx="12192000" cy="2562225"/>
          </a:xfrm>
          <a:prstGeom prst="rect">
            <a:avLst/>
          </a:prstGeom>
        </p:spPr>
      </p:pic>
      <p:pic>
        <p:nvPicPr>
          <p:cNvPr id="13" name="Afbeelding 12"/>
          <p:cNvPicPr>
            <a:picLocks noChangeAspect="1"/>
          </p:cNvPicPr>
          <p:nvPr/>
        </p:nvPicPr>
        <p:blipFill rotWithShape="1">
          <a:blip r:embed="rId2"/>
          <a:srcRect b="32413"/>
          <a:stretch/>
        </p:blipFill>
        <p:spPr>
          <a:xfrm>
            <a:off x="0" y="41275"/>
            <a:ext cx="12192000" cy="3451225"/>
          </a:xfrm>
          <a:prstGeom prst="rect">
            <a:avLst/>
          </a:prstGeom>
        </p:spPr>
      </p:pic>
      <p:pic>
        <p:nvPicPr>
          <p:cNvPr id="14" name="Afbeelding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1275"/>
            <a:ext cx="12192000" cy="51063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98209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Les 2: Zelfstandig maken opgave 38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804737"/>
            <a:ext cx="4384063" cy="4884821"/>
          </a:xfrm>
        </p:spPr>
        <p:txBody>
          <a:bodyPr>
            <a:normAutofit/>
          </a:bodyPr>
          <a:lstStyle/>
          <a:p>
            <a:r>
              <a:rPr lang="nl-NL" sz="2500" dirty="0" smtClean="0"/>
              <a:t>8</a:t>
            </a:r>
            <a:r>
              <a:rPr lang="nl-NL" sz="2500" dirty="0" smtClean="0"/>
              <a:t> </a:t>
            </a:r>
            <a:r>
              <a:rPr lang="nl-NL" sz="2500" dirty="0" smtClean="0"/>
              <a:t>minuten de tijd.</a:t>
            </a:r>
          </a:p>
          <a:p>
            <a:r>
              <a:rPr lang="nl-NL" sz="2500" dirty="0" smtClean="0"/>
              <a:t>Goed werk</a:t>
            </a:r>
            <a:r>
              <a:rPr lang="nl-NL" sz="2500" dirty="0" smtClean="0"/>
              <a:t>!</a:t>
            </a:r>
          </a:p>
          <a:p>
            <a:r>
              <a:rPr lang="nl-NL" sz="2500" dirty="0" smtClean="0"/>
              <a:t>Lezen 2.3 het overzicht van ontvangsten en uitgaven.</a:t>
            </a:r>
            <a:endParaRPr lang="nl-NL" sz="2500" dirty="0"/>
          </a:p>
        </p:txBody>
      </p:sp>
      <p:sp>
        <p:nvSpPr>
          <p:cNvPr id="4" name="Ovaal 3"/>
          <p:cNvSpPr/>
          <p:nvPr/>
        </p:nvSpPr>
        <p:spPr>
          <a:xfrm>
            <a:off x="5666705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Ovaal 4"/>
          <p:cNvSpPr/>
          <p:nvPr/>
        </p:nvSpPr>
        <p:spPr>
          <a:xfrm>
            <a:off x="5666705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6" name="Ovaal 5"/>
          <p:cNvSpPr/>
          <p:nvPr/>
        </p:nvSpPr>
        <p:spPr>
          <a:xfrm>
            <a:off x="5666705" y="195923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</a:p>
        </p:txBody>
      </p:sp>
      <p:sp>
        <p:nvSpPr>
          <p:cNvPr id="7" name="Ovaal 6"/>
          <p:cNvSpPr/>
          <p:nvPr/>
        </p:nvSpPr>
        <p:spPr>
          <a:xfrm>
            <a:off x="5666705" y="195923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</a:p>
        </p:txBody>
      </p:sp>
      <p:sp>
        <p:nvSpPr>
          <p:cNvPr id="8" name="Ovaal 7"/>
          <p:cNvSpPr/>
          <p:nvPr/>
        </p:nvSpPr>
        <p:spPr>
          <a:xfrm>
            <a:off x="5666705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</a:p>
        </p:txBody>
      </p:sp>
      <p:sp>
        <p:nvSpPr>
          <p:cNvPr id="9" name="Ovaal 8"/>
          <p:cNvSpPr/>
          <p:nvPr/>
        </p:nvSpPr>
        <p:spPr>
          <a:xfrm>
            <a:off x="5666705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</a:t>
            </a:r>
          </a:p>
        </p:txBody>
      </p:sp>
      <p:sp>
        <p:nvSpPr>
          <p:cNvPr id="10" name="Ovaal 9"/>
          <p:cNvSpPr/>
          <p:nvPr/>
        </p:nvSpPr>
        <p:spPr>
          <a:xfrm>
            <a:off x="5666705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7</a:t>
            </a:r>
          </a:p>
        </p:txBody>
      </p:sp>
      <p:sp>
        <p:nvSpPr>
          <p:cNvPr id="11" name="Ovaal 10"/>
          <p:cNvSpPr/>
          <p:nvPr/>
        </p:nvSpPr>
        <p:spPr>
          <a:xfrm>
            <a:off x="5666705" y="195923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766976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9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9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59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8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59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70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59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36000"/>
                            </p:stCondLst>
                            <p:childTnLst>
                              <p:par>
                                <p:cTn id="2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59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95000"/>
                            </p:stCondLst>
                            <p:childTnLst>
                              <p:par>
                                <p:cTn id="2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59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4000"/>
                            </p:stCondLst>
                            <p:childTnLst>
                              <p:par>
                                <p:cTn id="2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59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13000"/>
                            </p:stCondLst>
                            <p:childTnLst>
                              <p:par>
                                <p:cTn id="3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59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Programma aankomende 3 lessen	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500" dirty="0" smtClean="0"/>
              <a:t>Les 1: </a:t>
            </a:r>
            <a:r>
              <a:rPr lang="nl-NL" sz="2500" dirty="0" err="1" smtClean="0"/>
              <a:t>tm</a:t>
            </a:r>
            <a:r>
              <a:rPr lang="nl-NL" sz="2500" dirty="0" smtClean="0"/>
              <a:t> opgave 37</a:t>
            </a:r>
          </a:p>
          <a:p>
            <a:r>
              <a:rPr lang="nl-NL" sz="2500" dirty="0" smtClean="0"/>
              <a:t>Les 2: 38 </a:t>
            </a:r>
            <a:r>
              <a:rPr lang="nl-NL" sz="2500" dirty="0" err="1" smtClean="0"/>
              <a:t>tm</a:t>
            </a:r>
            <a:r>
              <a:rPr lang="nl-NL" sz="2500" dirty="0" smtClean="0"/>
              <a:t> 41</a:t>
            </a:r>
          </a:p>
          <a:p>
            <a:r>
              <a:rPr lang="nl-NL" sz="2500" dirty="0" smtClean="0"/>
              <a:t>Les 3: 42 </a:t>
            </a:r>
            <a:r>
              <a:rPr lang="nl-NL" sz="2500" dirty="0" err="1" smtClean="0"/>
              <a:t>tm</a:t>
            </a:r>
            <a:r>
              <a:rPr lang="nl-NL" sz="2500" dirty="0" smtClean="0"/>
              <a:t> 45</a:t>
            </a:r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1135876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r="50521" b="69291"/>
          <a:stretch/>
        </p:blipFill>
        <p:spPr>
          <a:xfrm>
            <a:off x="0" y="65087"/>
            <a:ext cx="6032500" cy="1560513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2"/>
          <a:srcRect r="50729" b="61044"/>
          <a:stretch/>
        </p:blipFill>
        <p:spPr>
          <a:xfrm>
            <a:off x="0" y="65087"/>
            <a:ext cx="6007100" cy="1979613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2"/>
          <a:srcRect r="50938" b="48048"/>
          <a:stretch/>
        </p:blipFill>
        <p:spPr>
          <a:xfrm>
            <a:off x="0" y="65087"/>
            <a:ext cx="5981700" cy="2640013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 rotWithShape="1">
          <a:blip r:embed="rId2"/>
          <a:srcRect r="50833" b="40551"/>
          <a:stretch/>
        </p:blipFill>
        <p:spPr>
          <a:xfrm>
            <a:off x="0" y="65087"/>
            <a:ext cx="5994400" cy="3021013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/>
        </p:nvPicPr>
        <p:blipFill rotWithShape="1">
          <a:blip r:embed="rId2"/>
          <a:srcRect r="50208" b="32803"/>
          <a:stretch/>
        </p:blipFill>
        <p:spPr>
          <a:xfrm>
            <a:off x="0" y="65087"/>
            <a:ext cx="6070600" cy="3414713"/>
          </a:xfrm>
          <a:prstGeom prst="rect">
            <a:avLst/>
          </a:prstGeom>
        </p:spPr>
      </p:pic>
      <p:pic>
        <p:nvPicPr>
          <p:cNvPr id="9" name="Afbeelding 8"/>
          <p:cNvPicPr>
            <a:picLocks noChangeAspect="1"/>
          </p:cNvPicPr>
          <p:nvPr/>
        </p:nvPicPr>
        <p:blipFill rotWithShape="1">
          <a:blip r:embed="rId2"/>
          <a:srcRect r="50521" b="19308"/>
          <a:stretch/>
        </p:blipFill>
        <p:spPr>
          <a:xfrm>
            <a:off x="0" y="65087"/>
            <a:ext cx="6032500" cy="4100513"/>
          </a:xfrm>
          <a:prstGeom prst="rect">
            <a:avLst/>
          </a:prstGeom>
        </p:spPr>
      </p:pic>
      <p:pic>
        <p:nvPicPr>
          <p:cNvPr id="10" name="Afbeelding 9"/>
          <p:cNvPicPr>
            <a:picLocks noChangeAspect="1"/>
          </p:cNvPicPr>
          <p:nvPr/>
        </p:nvPicPr>
        <p:blipFill rotWithShape="1">
          <a:blip r:embed="rId2"/>
          <a:srcRect t="1" r="50417" b="-1685"/>
          <a:stretch/>
        </p:blipFill>
        <p:spPr>
          <a:xfrm>
            <a:off x="0" y="65086"/>
            <a:ext cx="6045200" cy="5167313"/>
          </a:xfrm>
          <a:prstGeom prst="rect">
            <a:avLst/>
          </a:prstGeom>
        </p:spPr>
      </p:pic>
      <p:pic>
        <p:nvPicPr>
          <p:cNvPr id="11" name="Afbeelding 10"/>
          <p:cNvPicPr>
            <a:picLocks noChangeAspect="1"/>
          </p:cNvPicPr>
          <p:nvPr/>
        </p:nvPicPr>
        <p:blipFill rotWithShape="1">
          <a:blip r:embed="rId2"/>
          <a:srcRect b="73290"/>
          <a:stretch/>
        </p:blipFill>
        <p:spPr>
          <a:xfrm>
            <a:off x="0" y="65087"/>
            <a:ext cx="12192000" cy="1357313"/>
          </a:xfrm>
          <a:prstGeom prst="rect">
            <a:avLst/>
          </a:prstGeom>
        </p:spPr>
      </p:pic>
      <p:pic>
        <p:nvPicPr>
          <p:cNvPr id="12" name="Afbeelding 11"/>
          <p:cNvPicPr>
            <a:picLocks noChangeAspect="1"/>
          </p:cNvPicPr>
          <p:nvPr/>
        </p:nvPicPr>
        <p:blipFill rotWithShape="1">
          <a:blip r:embed="rId2"/>
          <a:srcRect b="54546"/>
          <a:stretch/>
        </p:blipFill>
        <p:spPr>
          <a:xfrm>
            <a:off x="0" y="65087"/>
            <a:ext cx="12192000" cy="2309813"/>
          </a:xfrm>
          <a:prstGeom prst="rect">
            <a:avLst/>
          </a:prstGeom>
        </p:spPr>
      </p:pic>
      <p:pic>
        <p:nvPicPr>
          <p:cNvPr id="13" name="Afbeelding 12"/>
          <p:cNvPicPr>
            <a:picLocks noChangeAspect="1"/>
          </p:cNvPicPr>
          <p:nvPr/>
        </p:nvPicPr>
        <p:blipFill rotWithShape="1">
          <a:blip r:embed="rId2"/>
          <a:srcRect b="32053"/>
          <a:stretch/>
        </p:blipFill>
        <p:spPr>
          <a:xfrm>
            <a:off x="0" y="65087"/>
            <a:ext cx="12192000" cy="3452813"/>
          </a:xfrm>
          <a:prstGeom prst="rect">
            <a:avLst/>
          </a:prstGeom>
        </p:spPr>
      </p:pic>
      <p:pic>
        <p:nvPicPr>
          <p:cNvPr id="14" name="Afbeelding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5087"/>
            <a:ext cx="12192000" cy="50816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03181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De liqiditeitbalans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500" dirty="0" smtClean="0"/>
              <a:t>We delen de balans in op liquiditeit (deden we al)</a:t>
            </a:r>
          </a:p>
          <a:p>
            <a:r>
              <a:rPr lang="nl-NL" sz="2500" dirty="0" smtClean="0"/>
              <a:t>Opbouw:</a:t>
            </a:r>
          </a:p>
          <a:p>
            <a:r>
              <a:rPr lang="nl-NL" sz="2500" dirty="0" smtClean="0"/>
              <a:t>Vaste activa					eigen vermogen</a:t>
            </a:r>
          </a:p>
          <a:p>
            <a:r>
              <a:rPr lang="nl-NL" sz="2500" dirty="0" smtClean="0"/>
              <a:t>Vlottende activa				lang vreemd vermogen</a:t>
            </a:r>
          </a:p>
          <a:p>
            <a:r>
              <a:rPr lang="nl-NL" sz="2500" dirty="0" smtClean="0"/>
              <a:t>Liquide middelen			kort vreemd vermogen.</a:t>
            </a:r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3255592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If</a:t>
            </a:r>
            <a:r>
              <a:rPr lang="nl-NL" dirty="0" smtClean="0"/>
              <a:t> </a:t>
            </a:r>
            <a:r>
              <a:rPr lang="nl-NL" dirty="0" err="1" smtClean="0"/>
              <a:t>your</a:t>
            </a:r>
            <a:r>
              <a:rPr lang="nl-NL" dirty="0" smtClean="0"/>
              <a:t> </a:t>
            </a:r>
            <a:r>
              <a:rPr lang="nl-NL" dirty="0" err="1" smtClean="0"/>
              <a:t>girlfriend</a:t>
            </a:r>
            <a:r>
              <a:rPr lang="nl-NL" dirty="0" smtClean="0"/>
              <a:t> looks like </a:t>
            </a:r>
            <a:r>
              <a:rPr lang="nl-NL" dirty="0" err="1" smtClean="0"/>
              <a:t>this</a:t>
            </a:r>
            <a:r>
              <a:rPr lang="nl-NL" dirty="0" smtClean="0"/>
              <a:t>, </a:t>
            </a:r>
            <a:r>
              <a:rPr lang="nl-NL" dirty="0" err="1" smtClean="0"/>
              <a:t>shes</a:t>
            </a:r>
            <a:r>
              <a:rPr lang="nl-NL" dirty="0" smtClean="0"/>
              <a:t> </a:t>
            </a:r>
            <a:r>
              <a:rPr lang="nl-NL" dirty="0" err="1" smtClean="0"/>
              <a:t>probably</a:t>
            </a:r>
            <a:r>
              <a:rPr lang="nl-NL" dirty="0" smtClean="0"/>
              <a:t> a keeper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2160589"/>
            <a:ext cx="4857192" cy="4324432"/>
          </a:xfrm>
        </p:spPr>
        <p:txBody>
          <a:bodyPr>
            <a:normAutofit fontScale="92500"/>
          </a:bodyPr>
          <a:lstStyle/>
          <a:p>
            <a:r>
              <a:rPr lang="nl-NL" sz="2500" dirty="0" smtClean="0"/>
              <a:t>De sluitpost:</a:t>
            </a:r>
          </a:p>
          <a:p>
            <a:r>
              <a:rPr lang="nl-NL" sz="2500" dirty="0" smtClean="0"/>
              <a:t>Er zorgt altijd een post voor dat de balans in balans is, dat noemen we ook wel de sluitpost.</a:t>
            </a:r>
          </a:p>
          <a:p>
            <a:r>
              <a:rPr lang="nl-NL" sz="2500" dirty="0" smtClean="0"/>
              <a:t>Vaak is dat de bank: het rekening-courant krediet.</a:t>
            </a:r>
          </a:p>
          <a:p>
            <a:r>
              <a:rPr lang="nl-NL" sz="2500" dirty="0" smtClean="0"/>
              <a:t>Vorige opgave was dit ook het rekening-courant krediet.</a:t>
            </a:r>
          </a:p>
          <a:p>
            <a:r>
              <a:rPr lang="nl-NL" sz="2500" dirty="0" smtClean="0"/>
              <a:t>Kan ook eigen vermogen zijn (opgave 27)</a:t>
            </a:r>
          </a:p>
          <a:p>
            <a:endParaRPr lang="nl-NL" sz="2500" dirty="0"/>
          </a:p>
        </p:txBody>
      </p:sp>
      <p:pic>
        <p:nvPicPr>
          <p:cNvPr id="1026" name="Picture 2" descr="https://pbs.twimg.com/media/BerbXpDCcAErRk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63080" y="1830554"/>
            <a:ext cx="5705475" cy="32099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77893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4"/>
          <p:cNvSpPr>
            <a:spLocks noGrp="1" noChangeArrowheads="1"/>
          </p:cNvSpPr>
          <p:nvPr>
            <p:ph type="title"/>
          </p:nvPr>
        </p:nvSpPr>
        <p:spPr/>
        <p:txBody>
          <a:bodyPr rtlCol="0"/>
          <a:lstStyle/>
          <a:p>
            <a:pPr>
              <a:defRPr/>
            </a:pPr>
            <a:r>
              <a:rPr lang="nl-NL" altLang="nl-NL" smtClean="0"/>
              <a:t>Overzicht van ontvangsten en uitgaven</a:t>
            </a:r>
          </a:p>
        </p:txBody>
      </p:sp>
      <p:sp>
        <p:nvSpPr>
          <p:cNvPr id="11267" name="Rectangle 5"/>
          <p:cNvSpPr>
            <a:spLocks noGrp="1" noChangeArrowheads="1"/>
          </p:cNvSpPr>
          <p:nvPr>
            <p:ph sz="half" idx="1"/>
          </p:nvPr>
        </p:nvSpPr>
        <p:spPr>
          <a:xfrm>
            <a:off x="1981200" y="1536701"/>
            <a:ext cx="3657600" cy="4589463"/>
          </a:xfrm>
        </p:spPr>
        <p:txBody>
          <a:bodyPr/>
          <a:lstStyle/>
          <a:p>
            <a:pPr eaLnBrk="1" hangingPunct="1"/>
            <a:r>
              <a:rPr lang="nl-NL" altLang="nl-NL" sz="2000"/>
              <a:t>- Ontvangsten        €………,-Bijv. contributie </a:t>
            </a:r>
          </a:p>
          <a:p>
            <a:pPr eaLnBrk="1" hangingPunct="1"/>
            <a:endParaRPr lang="nl-NL" altLang="nl-NL" sz="2000"/>
          </a:p>
          <a:p>
            <a:pPr eaLnBrk="1" hangingPunct="1"/>
            <a:endParaRPr lang="nl-NL" altLang="nl-NL" sz="2000"/>
          </a:p>
          <a:p>
            <a:pPr eaLnBrk="1" hangingPunct="1"/>
            <a:endParaRPr lang="nl-NL" altLang="nl-NL" sz="2000"/>
          </a:p>
          <a:p>
            <a:pPr eaLnBrk="1" hangingPunct="1"/>
            <a:r>
              <a:rPr lang="nl-NL" altLang="nl-NL" b="1"/>
              <a:t>Negatieve mutatie   </a:t>
            </a:r>
            <a:r>
              <a:rPr lang="nl-NL" altLang="nl-NL" sz="2000"/>
              <a:t>€………,-</a:t>
            </a:r>
          </a:p>
          <a:p>
            <a:pPr eaLnBrk="1" hangingPunct="1"/>
            <a:r>
              <a:rPr lang="nl-NL" altLang="nl-NL" sz="2000"/>
              <a:t>(</a:t>
            </a:r>
            <a:r>
              <a:rPr lang="nl-NL" altLang="nl-NL"/>
              <a:t>ontvangsten&lt; uitgaven</a:t>
            </a:r>
            <a:r>
              <a:rPr lang="nl-NL" altLang="nl-NL" sz="2000"/>
              <a:t>)</a:t>
            </a:r>
          </a:p>
          <a:p>
            <a:pPr eaLnBrk="1" hangingPunct="1"/>
            <a:r>
              <a:rPr lang="nl-NL" altLang="nl-NL" sz="2000"/>
              <a:t>TOTAAL                  €………,-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sz="half" idx="2"/>
          </p:nvPr>
        </p:nvSpPr>
        <p:spPr>
          <a:xfrm>
            <a:off x="5943600" y="1536701"/>
            <a:ext cx="3657600" cy="4589463"/>
          </a:xfrm>
        </p:spPr>
        <p:txBody>
          <a:bodyPr/>
          <a:lstStyle/>
          <a:p>
            <a:pPr eaLnBrk="1" hangingPunct="1"/>
            <a:r>
              <a:rPr lang="nl-NL" altLang="nl-NL" sz="2000"/>
              <a:t>- Uitgaven              €………,- </a:t>
            </a:r>
          </a:p>
          <a:p>
            <a:pPr eaLnBrk="1" hangingPunct="1"/>
            <a:r>
              <a:rPr lang="nl-NL" altLang="nl-NL" sz="2000"/>
              <a:t>Huur</a:t>
            </a:r>
          </a:p>
          <a:p>
            <a:pPr eaLnBrk="1" hangingPunct="1"/>
            <a:r>
              <a:rPr lang="nl-NL" altLang="nl-NL" sz="2000"/>
              <a:t>Aflossing</a:t>
            </a:r>
          </a:p>
          <a:p>
            <a:pPr eaLnBrk="1" hangingPunct="1"/>
            <a:r>
              <a:rPr lang="nl-NL" altLang="nl-NL" sz="2000"/>
              <a:t>reparaties</a:t>
            </a:r>
          </a:p>
          <a:p>
            <a:pPr eaLnBrk="1" hangingPunct="1"/>
            <a:endParaRPr lang="nl-NL" altLang="nl-NL" sz="2000"/>
          </a:p>
          <a:p>
            <a:pPr eaLnBrk="1" hangingPunct="1"/>
            <a:r>
              <a:rPr lang="nl-NL" altLang="nl-NL" b="1"/>
              <a:t>Positieve mutatie    </a:t>
            </a:r>
            <a:r>
              <a:rPr lang="nl-NL" altLang="nl-NL"/>
              <a:t>€………,-</a:t>
            </a:r>
          </a:p>
          <a:p>
            <a:pPr eaLnBrk="1" hangingPunct="1"/>
            <a:r>
              <a:rPr lang="nl-NL" altLang="nl-NL"/>
              <a:t>(ontvangsten &gt; uitgaven)</a:t>
            </a:r>
          </a:p>
          <a:p>
            <a:pPr eaLnBrk="1" hangingPunct="1"/>
            <a:r>
              <a:rPr lang="nl-NL" altLang="nl-NL" sz="2000"/>
              <a:t>Totaal                    €………,-</a:t>
            </a:r>
          </a:p>
        </p:txBody>
      </p:sp>
    </p:spTree>
    <p:extLst>
      <p:ext uri="{BB962C8B-B14F-4D97-AF65-F5344CB8AC3E}">
        <p14:creationId xmlns:p14="http://schemas.microsoft.com/office/powerpoint/2010/main" val="2507606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/>
          <a:lstStyle/>
          <a:p>
            <a:pPr>
              <a:defRPr/>
            </a:pPr>
            <a:r>
              <a:rPr lang="nl-NL" altLang="nl-NL" smtClean="0"/>
              <a:t>Overzicht ontvangsten en uitgaven 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nl-NL" altLang="nl-NL" sz="2800" dirty="0"/>
              <a:t>Doel: Toename of afname liquide middelen bepaalde </a:t>
            </a:r>
            <a:r>
              <a:rPr lang="nl-NL" altLang="nl-NL" sz="2800" dirty="0" smtClean="0"/>
              <a:t>periode (dus toe of afname bank en kas)</a:t>
            </a:r>
            <a:endParaRPr lang="nl-NL" altLang="nl-NL" sz="2800" dirty="0"/>
          </a:p>
          <a:p>
            <a:pPr eaLnBrk="1" hangingPunct="1">
              <a:lnSpc>
                <a:spcPct val="80000"/>
              </a:lnSpc>
            </a:pPr>
            <a:endParaRPr lang="nl-NL" altLang="nl-NL" sz="2800" dirty="0"/>
          </a:p>
          <a:p>
            <a:pPr eaLnBrk="1" hangingPunct="1">
              <a:lnSpc>
                <a:spcPct val="80000"/>
              </a:lnSpc>
            </a:pPr>
            <a:r>
              <a:rPr lang="nl-NL" altLang="nl-NL" sz="2800" dirty="0"/>
              <a:t>Kunnen:</a:t>
            </a:r>
          </a:p>
          <a:p>
            <a:pPr eaLnBrk="1" hangingPunct="1">
              <a:lnSpc>
                <a:spcPct val="80000"/>
              </a:lnSpc>
            </a:pPr>
            <a:r>
              <a:rPr lang="nl-NL" altLang="nl-NL" sz="2800" dirty="0"/>
              <a:t>- overzicht opstellen</a:t>
            </a:r>
          </a:p>
          <a:p>
            <a:pPr eaLnBrk="1" hangingPunct="1">
              <a:lnSpc>
                <a:spcPct val="80000"/>
              </a:lnSpc>
            </a:pPr>
            <a:r>
              <a:rPr lang="nl-NL" altLang="nl-NL" sz="2800" dirty="0"/>
              <a:t>- nieuw bedrag van kas of bank op  eindbalans vaststellen.</a:t>
            </a:r>
          </a:p>
          <a:p>
            <a:pPr eaLnBrk="1" hangingPunct="1">
              <a:lnSpc>
                <a:spcPct val="80000"/>
              </a:lnSpc>
            </a:pPr>
            <a:endParaRPr lang="nl-NL" altLang="nl-NL" sz="2800" dirty="0"/>
          </a:p>
        </p:txBody>
      </p:sp>
    </p:spTree>
    <p:extLst>
      <p:ext uri="{BB962C8B-B14F-4D97-AF65-F5344CB8AC3E}">
        <p14:creationId xmlns:p14="http://schemas.microsoft.com/office/powerpoint/2010/main" val="35417605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/>
          <a:lstStyle/>
          <a:p>
            <a:pPr>
              <a:defRPr/>
            </a:pPr>
            <a:r>
              <a:rPr lang="nl-NL" altLang="nl-NL" dirty="0" smtClean="0"/>
              <a:t>Hoe eindbedrag kas/bank vaststellen? Zie pag. 42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nl-NL" altLang="nl-NL" smtClean="0"/>
          </a:p>
        </p:txBody>
      </p:sp>
      <p:pic>
        <p:nvPicPr>
          <p:cNvPr id="13316" name="Picture 4" descr="C:\Users\Laptop\Pictures\formule  liq middelen eindbalan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334" y="1801814"/>
            <a:ext cx="9469966" cy="50862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35566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formule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2160589"/>
            <a:ext cx="9952566" cy="3880773"/>
          </a:xfrm>
        </p:spPr>
        <p:txBody>
          <a:bodyPr>
            <a:normAutofit/>
          </a:bodyPr>
          <a:lstStyle/>
          <a:p>
            <a:r>
              <a:rPr lang="nl-NL" sz="2500" dirty="0" smtClean="0"/>
              <a:t>Kans eind balans + bank eind balans = kas begin balans + bank begin balans + ontvangsten – uitgaven.</a:t>
            </a:r>
          </a:p>
          <a:p>
            <a:endParaRPr lang="nl-NL" sz="2500" dirty="0"/>
          </a:p>
          <a:p>
            <a:r>
              <a:rPr lang="nl-NL" sz="2500" dirty="0" smtClean="0"/>
              <a:t>Staat de bank aan de creditzijde, is het een negatief bedrag in de formule.</a:t>
            </a:r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9970165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Zelfstandig maken opgave </a:t>
            </a:r>
            <a:r>
              <a:rPr lang="nl-NL" dirty="0" smtClean="0"/>
              <a:t>39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2160590"/>
            <a:ext cx="4384063" cy="3699298"/>
          </a:xfrm>
        </p:spPr>
        <p:txBody>
          <a:bodyPr>
            <a:normAutofit fontScale="92500"/>
          </a:bodyPr>
          <a:lstStyle/>
          <a:p>
            <a:r>
              <a:rPr lang="nl-NL" sz="2500" dirty="0" smtClean="0"/>
              <a:t>15 </a:t>
            </a:r>
            <a:r>
              <a:rPr lang="nl-NL" sz="2500" dirty="0" smtClean="0"/>
              <a:t>minuten de tijd.</a:t>
            </a:r>
          </a:p>
          <a:p>
            <a:r>
              <a:rPr lang="nl-NL" sz="2500" dirty="0" smtClean="0"/>
              <a:t>Eerder klaar?</a:t>
            </a:r>
          </a:p>
          <a:p>
            <a:r>
              <a:rPr lang="nl-NL" sz="2500" dirty="0" smtClean="0"/>
              <a:t>Goed bezig</a:t>
            </a:r>
            <a:r>
              <a:rPr lang="nl-NL" sz="2500" dirty="0" smtClean="0"/>
              <a:t>! Tm 41 is HW</a:t>
            </a:r>
          </a:p>
          <a:p>
            <a:r>
              <a:rPr lang="nl-NL" sz="2500" dirty="0" smtClean="0"/>
              <a:t>Benoem de verschillende jaren waarin je de contributie hebt ontvangen verschillend. Dus niet alles onder 1 kopje contributieontvangsten.</a:t>
            </a:r>
          </a:p>
          <a:p>
            <a:endParaRPr lang="nl-NL" sz="2500" dirty="0"/>
          </a:p>
        </p:txBody>
      </p:sp>
      <p:sp>
        <p:nvSpPr>
          <p:cNvPr id="4" name="Ovaal 3"/>
          <p:cNvSpPr/>
          <p:nvPr/>
        </p:nvSpPr>
        <p:spPr>
          <a:xfrm>
            <a:off x="5666705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Ovaal 4"/>
          <p:cNvSpPr/>
          <p:nvPr/>
        </p:nvSpPr>
        <p:spPr>
          <a:xfrm>
            <a:off x="5666705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6" name="Ovaal 5"/>
          <p:cNvSpPr/>
          <p:nvPr/>
        </p:nvSpPr>
        <p:spPr>
          <a:xfrm>
            <a:off x="5666705" y="195923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</a:p>
        </p:txBody>
      </p:sp>
      <p:sp>
        <p:nvSpPr>
          <p:cNvPr id="7" name="Ovaal 6"/>
          <p:cNvSpPr/>
          <p:nvPr/>
        </p:nvSpPr>
        <p:spPr>
          <a:xfrm>
            <a:off x="5666705" y="195923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</a:p>
        </p:txBody>
      </p:sp>
      <p:sp>
        <p:nvSpPr>
          <p:cNvPr id="8" name="Ovaal 7"/>
          <p:cNvSpPr/>
          <p:nvPr/>
        </p:nvSpPr>
        <p:spPr>
          <a:xfrm>
            <a:off x="5666705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</a:p>
        </p:txBody>
      </p:sp>
      <p:sp>
        <p:nvSpPr>
          <p:cNvPr id="9" name="Ovaal 8"/>
          <p:cNvSpPr/>
          <p:nvPr/>
        </p:nvSpPr>
        <p:spPr>
          <a:xfrm>
            <a:off x="5666705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</a:t>
            </a:r>
          </a:p>
        </p:txBody>
      </p:sp>
      <p:sp>
        <p:nvSpPr>
          <p:cNvPr id="10" name="Ovaal 9"/>
          <p:cNvSpPr/>
          <p:nvPr/>
        </p:nvSpPr>
        <p:spPr>
          <a:xfrm>
            <a:off x="5666705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7</a:t>
            </a:r>
          </a:p>
        </p:txBody>
      </p:sp>
      <p:sp>
        <p:nvSpPr>
          <p:cNvPr id="11" name="Ovaal 10"/>
          <p:cNvSpPr/>
          <p:nvPr/>
        </p:nvSpPr>
        <p:spPr>
          <a:xfrm>
            <a:off x="5666705" y="195923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8</a:t>
            </a:r>
          </a:p>
        </p:txBody>
      </p:sp>
      <p:sp>
        <p:nvSpPr>
          <p:cNvPr id="12" name="Ovaal 11"/>
          <p:cNvSpPr/>
          <p:nvPr/>
        </p:nvSpPr>
        <p:spPr>
          <a:xfrm>
            <a:off x="5666705" y="1959229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9</a:t>
            </a:r>
          </a:p>
        </p:txBody>
      </p:sp>
      <p:sp>
        <p:nvSpPr>
          <p:cNvPr id="13" name="Ovaal 12"/>
          <p:cNvSpPr/>
          <p:nvPr/>
        </p:nvSpPr>
        <p:spPr>
          <a:xfrm>
            <a:off x="5666705" y="1959228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10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4" name="Ovaal 13"/>
          <p:cNvSpPr/>
          <p:nvPr/>
        </p:nvSpPr>
        <p:spPr>
          <a:xfrm>
            <a:off x="5666704" y="196917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5" name="Ovaal 14"/>
          <p:cNvSpPr/>
          <p:nvPr/>
        </p:nvSpPr>
        <p:spPr>
          <a:xfrm>
            <a:off x="5666704" y="200794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12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6" name="Ovaal 15"/>
          <p:cNvSpPr/>
          <p:nvPr/>
        </p:nvSpPr>
        <p:spPr>
          <a:xfrm>
            <a:off x="5666703" y="1969166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13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7" name="Ovaal 16"/>
          <p:cNvSpPr/>
          <p:nvPr/>
        </p:nvSpPr>
        <p:spPr>
          <a:xfrm>
            <a:off x="5666701" y="196916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14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8" name="Ovaal 17"/>
          <p:cNvSpPr/>
          <p:nvPr/>
        </p:nvSpPr>
        <p:spPr>
          <a:xfrm>
            <a:off x="5666701" y="200794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15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806652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9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9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59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8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59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70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59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36000"/>
                            </p:stCondLst>
                            <p:childTnLst>
                              <p:par>
                                <p:cTn id="2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59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95000"/>
                            </p:stCondLst>
                            <p:childTnLst>
                              <p:par>
                                <p:cTn id="2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59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4000"/>
                            </p:stCondLst>
                            <p:childTnLst>
                              <p:par>
                                <p:cTn id="2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59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13000"/>
                            </p:stCondLst>
                            <p:childTnLst>
                              <p:par>
                                <p:cTn id="3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59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72000"/>
                            </p:stCondLst>
                            <p:childTnLst>
                              <p:par>
                                <p:cTn id="3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59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31000"/>
                            </p:stCondLst>
                            <p:childTnLst>
                              <p:par>
                                <p:cTn id="4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90000"/>
                            </p:stCondLst>
                            <p:childTnLst>
                              <p:par>
                                <p:cTn id="4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649000"/>
                            </p:stCondLst>
                            <p:childTnLst>
                              <p:par>
                                <p:cTn id="4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1" dur="59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708000"/>
                            </p:stCondLst>
                            <p:childTnLst>
                              <p:par>
                                <p:cTn id="5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5" dur="59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767000"/>
                            </p:stCondLst>
                            <p:childTnLst>
                              <p:par>
                                <p:cTn id="5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9" dur="59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826000"/>
                            </p:stCondLst>
                            <p:childTnLst>
                              <p:par>
                                <p:cTn id="6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3" dur="59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nl-NL" dirty="0" err="1" smtClean="0"/>
              <a:t>Opgave</a:t>
            </a:r>
            <a:r>
              <a:rPr lang="en-US" altLang="nl-NL" dirty="0" smtClean="0"/>
              <a:t> </a:t>
            </a:r>
            <a:r>
              <a:rPr lang="en-US" altLang="nl-NL" dirty="0" smtClean="0"/>
              <a:t>39</a:t>
            </a:r>
            <a:endParaRPr lang="nl-NL" altLang="nl-NL" dirty="0" smtClean="0"/>
          </a:p>
        </p:txBody>
      </p:sp>
      <p:graphicFrame>
        <p:nvGraphicFramePr>
          <p:cNvPr id="4" name="Tijdelijke aanduiding voor inhoud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33581545"/>
              </p:ext>
            </p:extLst>
          </p:nvPr>
        </p:nvGraphicFramePr>
        <p:xfrm>
          <a:off x="2063750" y="1484313"/>
          <a:ext cx="6624638" cy="4548190"/>
        </p:xfrm>
        <a:graphic>
          <a:graphicData uri="http://schemas.openxmlformats.org/drawingml/2006/table">
            <a:tbl>
              <a:tblPr/>
              <a:tblGrid>
                <a:gridCol w="2016125"/>
                <a:gridCol w="1201738"/>
                <a:gridCol w="1317625"/>
                <a:gridCol w="2089150"/>
              </a:tblGrid>
              <a:tr h="27622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D2CB6C"/>
                        </a:buClr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95A39D"/>
                        </a:buClr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C89F5D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89F5D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89F5D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89F5D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89F5D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F2B20"/>
                          </a:solidFill>
                          <a:effectLst/>
                          <a:latin typeface="Calibri" pitchFamily="34" charset="0"/>
                        </a:rPr>
                        <a:t>opgave </a:t>
                      </a:r>
                      <a:r>
                        <a:rPr kumimoji="0" lang="nl-NL" altLang="nl-N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F2B20"/>
                          </a:solidFill>
                          <a:effectLst/>
                          <a:latin typeface="Calibri" pitchFamily="34" charset="0"/>
                        </a:rPr>
                        <a:t>39</a:t>
                      </a:r>
                      <a:endParaRPr kumimoji="0" lang="nl-NL" altLang="nl-NL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7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F0EC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D2CB6C"/>
                        </a:buClr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95A39D"/>
                        </a:buClr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C89F5D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89F5D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89F5D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89F5D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89F5D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altLang="nl-NL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7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F0EC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D2CB6C"/>
                        </a:buClr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95A39D"/>
                        </a:buClr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C89F5D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89F5D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89F5D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89F5D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89F5D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altLang="nl-NL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7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F0EC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D2CB6C"/>
                        </a:buClr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95A39D"/>
                        </a:buClr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C89F5D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89F5D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89F5D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89F5D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89F5D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altLang="nl-NL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7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F0EC"/>
                    </a:solidFill>
                  </a:tcPr>
                </a:tc>
              </a:tr>
              <a:tr h="27622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D2CB6C"/>
                        </a:buClr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95A39D"/>
                        </a:buClr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C89F5D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89F5D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89F5D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89F5D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89F5D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F2B2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  <a:endParaRPr kumimoji="0" lang="nl-NL" altLang="nl-NL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7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F0EC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D2CB6C"/>
                        </a:buClr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95A39D"/>
                        </a:buClr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C89F5D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89F5D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89F5D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89F5D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89F5D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F2B2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  <a:endParaRPr kumimoji="0" lang="nl-NL" altLang="nl-NL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7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F0EC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D2CB6C"/>
                        </a:buClr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95A39D"/>
                        </a:buClr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C89F5D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89F5D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89F5D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89F5D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89F5D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F2B2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  <a:endParaRPr kumimoji="0" lang="nl-NL" altLang="nl-NL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7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F0EC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D2CB6C"/>
                        </a:buClr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95A39D"/>
                        </a:buClr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C89F5D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89F5D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89F5D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89F5D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89F5D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F2B2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  <a:endParaRPr kumimoji="0" lang="nl-NL" altLang="nl-NL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7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F0EC"/>
                    </a:solidFill>
                  </a:tcPr>
                </a:tc>
              </a:tr>
              <a:tr h="27622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D2CB6C"/>
                        </a:buClr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95A39D"/>
                        </a:buClr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C89F5D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89F5D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89F5D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89F5D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89F5D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F2B20"/>
                          </a:solidFill>
                          <a:effectLst/>
                          <a:latin typeface="Calibri" pitchFamily="34" charset="0"/>
                        </a:rPr>
                        <a:t>ontvangsten</a:t>
                      </a:r>
                      <a:endParaRPr kumimoji="0" lang="nl-NL" altLang="nl-NL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7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F0EC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D2CB6C"/>
                        </a:buClr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95A39D"/>
                        </a:buClr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C89F5D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89F5D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89F5D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89F5D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89F5D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F2B2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  <a:endParaRPr kumimoji="0" lang="nl-NL" altLang="nl-NL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7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F0EC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D2CB6C"/>
                        </a:buClr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95A39D"/>
                        </a:buClr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C89F5D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89F5D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89F5D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89F5D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89F5D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F2B20"/>
                          </a:solidFill>
                          <a:effectLst/>
                          <a:latin typeface="Calibri" pitchFamily="34" charset="0"/>
                        </a:rPr>
                        <a:t>uitgaven</a:t>
                      </a:r>
                      <a:endParaRPr kumimoji="0" lang="nl-NL" altLang="nl-NL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7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F0EC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D2CB6C"/>
                        </a:buClr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95A39D"/>
                        </a:buClr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C89F5D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89F5D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89F5D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89F5D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89F5D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F2B2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  <a:endParaRPr kumimoji="0" lang="nl-NL" altLang="nl-NL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7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F0EC"/>
                    </a:solidFill>
                  </a:tcPr>
                </a:tc>
              </a:tr>
              <a:tr h="50006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D2CB6C"/>
                        </a:buClr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95A39D"/>
                        </a:buClr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C89F5D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89F5D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89F5D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89F5D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89F5D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F2B20"/>
                          </a:solidFill>
                          <a:effectLst/>
                          <a:latin typeface="Calibri" pitchFamily="34" charset="0"/>
                        </a:rPr>
                        <a:t>1. contributie 2008</a:t>
                      </a:r>
                      <a:endParaRPr kumimoji="0" lang="nl-NL" altLang="nl-NL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7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F0EC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D2CB6C"/>
                        </a:buClr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95A39D"/>
                        </a:buClr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C89F5D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89F5D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89F5D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89F5D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89F5D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F2B20"/>
                          </a:solidFill>
                          <a:effectLst/>
                          <a:latin typeface="Calibri" pitchFamily="34" charset="0"/>
                        </a:rPr>
                        <a:t> €            600,00 </a:t>
                      </a:r>
                      <a:endParaRPr kumimoji="0" lang="nl-NL" altLang="nl-NL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7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F0EC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D2CB6C"/>
                        </a:buClr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95A39D"/>
                        </a:buClr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C89F5D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89F5D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89F5D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89F5D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89F5D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F2B20"/>
                          </a:solidFill>
                          <a:effectLst/>
                          <a:latin typeface="Calibri" pitchFamily="34" charset="0"/>
                        </a:rPr>
                        <a:t>4. huur</a:t>
                      </a:r>
                      <a:endParaRPr kumimoji="0" lang="nl-NL" altLang="nl-NL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7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F0EC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D2CB6C"/>
                        </a:buClr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95A39D"/>
                        </a:buClr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C89F5D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89F5D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89F5D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89F5D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89F5D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F2B20"/>
                          </a:solidFill>
                          <a:effectLst/>
                          <a:latin typeface="Calibri" pitchFamily="34" charset="0"/>
                        </a:rPr>
                        <a:t> €         1.900,00 </a:t>
                      </a:r>
                      <a:endParaRPr kumimoji="0" lang="nl-NL" altLang="nl-NL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7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F0EC"/>
                    </a:solidFill>
                  </a:tcPr>
                </a:tc>
              </a:tr>
              <a:tr h="40481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D2CB6C"/>
                        </a:buClr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95A39D"/>
                        </a:buClr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C89F5D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89F5D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89F5D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89F5D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89F5D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F2B20"/>
                          </a:solidFill>
                          <a:effectLst/>
                          <a:latin typeface="Calibri" pitchFamily="34" charset="0"/>
                        </a:rPr>
                        <a:t>2. contributie 2009</a:t>
                      </a:r>
                      <a:endParaRPr kumimoji="0" lang="nl-NL" altLang="nl-NL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7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F0EC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D2CB6C"/>
                        </a:buClr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95A39D"/>
                        </a:buClr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C89F5D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89F5D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89F5D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89F5D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89F5D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F2B20"/>
                          </a:solidFill>
                          <a:effectLst/>
                          <a:latin typeface="Calibri" pitchFamily="34" charset="0"/>
                        </a:rPr>
                        <a:t> €        4.800,00 </a:t>
                      </a:r>
                      <a:endParaRPr kumimoji="0" lang="nl-NL" altLang="nl-NL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7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F0EC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D2CB6C"/>
                        </a:buClr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95A39D"/>
                        </a:buClr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C89F5D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89F5D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89F5D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89F5D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89F5D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F2B20"/>
                          </a:solidFill>
                          <a:effectLst/>
                          <a:latin typeface="Calibri" pitchFamily="34" charset="0"/>
                        </a:rPr>
                        <a:t>5. schaakspellen</a:t>
                      </a:r>
                      <a:endParaRPr kumimoji="0" lang="nl-NL" altLang="nl-NL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7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F0EC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D2CB6C"/>
                        </a:buClr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95A39D"/>
                        </a:buClr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C89F5D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89F5D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89F5D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89F5D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89F5D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F2B20"/>
                          </a:solidFill>
                          <a:effectLst/>
                          <a:latin typeface="Calibri" pitchFamily="34" charset="0"/>
                        </a:rPr>
                        <a:t> €             970,00 </a:t>
                      </a:r>
                      <a:endParaRPr kumimoji="0" lang="nl-NL" altLang="nl-NL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7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F0EC"/>
                    </a:solidFill>
                  </a:tcPr>
                </a:tc>
              </a:tr>
              <a:tr h="50006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D2CB6C"/>
                        </a:buClr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95A39D"/>
                        </a:buClr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C89F5D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89F5D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89F5D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89F5D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89F5D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F2B20"/>
                          </a:solidFill>
                          <a:effectLst/>
                          <a:latin typeface="Calibri" pitchFamily="34" charset="0"/>
                        </a:rPr>
                        <a:t>3. contriubie 2010</a:t>
                      </a:r>
                      <a:endParaRPr kumimoji="0" lang="nl-NL" altLang="nl-NL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7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F0EC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D2CB6C"/>
                        </a:buClr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95A39D"/>
                        </a:buClr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C89F5D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89F5D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89F5D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89F5D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89F5D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F2B20"/>
                          </a:solidFill>
                          <a:effectLst/>
                          <a:latin typeface="Calibri" pitchFamily="34" charset="0"/>
                        </a:rPr>
                        <a:t> €            320,00 </a:t>
                      </a:r>
                      <a:endParaRPr kumimoji="0" lang="nl-NL" altLang="nl-NL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7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F0EC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D2CB6C"/>
                        </a:buClr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95A39D"/>
                        </a:buClr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C89F5D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89F5D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89F5D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89F5D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89F5D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F2B20"/>
                          </a:solidFill>
                          <a:effectLst/>
                          <a:latin typeface="Calibri" pitchFamily="34" charset="0"/>
                        </a:rPr>
                        <a:t>9. consumpties</a:t>
                      </a:r>
                      <a:endParaRPr kumimoji="0" lang="nl-NL" altLang="nl-NL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7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F0EC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D2CB6C"/>
                        </a:buClr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95A39D"/>
                        </a:buClr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C89F5D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89F5D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89F5D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89F5D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89F5D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F2B20"/>
                          </a:solidFill>
                          <a:effectLst/>
                          <a:latin typeface="Calibri" pitchFamily="34" charset="0"/>
                        </a:rPr>
                        <a:t> €         2.980,00 </a:t>
                      </a:r>
                      <a:endParaRPr kumimoji="0" lang="nl-NL" altLang="nl-NL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7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F0EC"/>
                    </a:solidFill>
                  </a:tcPr>
                </a:tc>
              </a:tr>
              <a:tr h="40481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D2CB6C"/>
                        </a:buClr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95A39D"/>
                        </a:buClr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C89F5D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89F5D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89F5D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89F5D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89F5D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F2B20"/>
                          </a:solidFill>
                          <a:effectLst/>
                          <a:latin typeface="Calibri" pitchFamily="34" charset="0"/>
                        </a:rPr>
                        <a:t>6. sponsoring</a:t>
                      </a:r>
                      <a:endParaRPr kumimoji="0" lang="nl-NL" altLang="nl-NL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7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F0EC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D2CB6C"/>
                        </a:buClr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95A39D"/>
                        </a:buClr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C89F5D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89F5D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89F5D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89F5D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89F5D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F2B20"/>
                          </a:solidFill>
                          <a:effectLst/>
                          <a:latin typeface="Calibri" pitchFamily="34" charset="0"/>
                        </a:rPr>
                        <a:t> €        1.200,00 </a:t>
                      </a:r>
                      <a:endParaRPr kumimoji="0" lang="nl-NL" altLang="nl-NL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7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F0EC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D2CB6C"/>
                        </a:buClr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95A39D"/>
                        </a:buClr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C89F5D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89F5D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89F5D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89F5D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89F5D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F2B20"/>
                          </a:solidFill>
                          <a:effectLst/>
                          <a:latin typeface="Calibri" pitchFamily="34" charset="0"/>
                        </a:rPr>
                        <a:t>transport</a:t>
                      </a:r>
                      <a:endParaRPr kumimoji="0" lang="nl-NL" altLang="nl-NL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7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F0EC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D2CB6C"/>
                        </a:buClr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95A39D"/>
                        </a:buClr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C89F5D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89F5D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89F5D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89F5D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89F5D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F2B20"/>
                          </a:solidFill>
                          <a:effectLst/>
                          <a:latin typeface="Calibri" pitchFamily="34" charset="0"/>
                        </a:rPr>
                        <a:t> €             670,00 </a:t>
                      </a:r>
                      <a:endParaRPr kumimoji="0" lang="nl-NL" altLang="nl-NL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7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F0EC"/>
                    </a:solidFill>
                  </a:tcPr>
                </a:tc>
              </a:tr>
              <a:tr h="40481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D2CB6C"/>
                        </a:buClr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95A39D"/>
                        </a:buClr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C89F5D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89F5D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89F5D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89F5D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89F5D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F2B20"/>
                          </a:solidFill>
                          <a:effectLst/>
                          <a:latin typeface="Calibri" pitchFamily="34" charset="0"/>
                        </a:rPr>
                        <a:t>7. concours</a:t>
                      </a:r>
                      <a:endParaRPr kumimoji="0" lang="nl-NL" altLang="nl-NL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7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F0EC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D2CB6C"/>
                        </a:buClr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95A39D"/>
                        </a:buClr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C89F5D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89F5D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89F5D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89F5D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89F5D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F2B20"/>
                          </a:solidFill>
                          <a:effectLst/>
                          <a:latin typeface="Calibri" pitchFamily="34" charset="0"/>
                        </a:rPr>
                        <a:t> €        1.600,00 </a:t>
                      </a:r>
                      <a:endParaRPr kumimoji="0" lang="nl-NL" altLang="nl-NL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7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F0EC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D2CB6C"/>
                        </a:buClr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95A39D"/>
                        </a:buClr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C89F5D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89F5D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89F5D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89F5D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89F5D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F2B20"/>
                          </a:solidFill>
                          <a:effectLst/>
                          <a:latin typeface="Calibri" pitchFamily="34" charset="0"/>
                        </a:rPr>
                        <a:t>brieven</a:t>
                      </a:r>
                      <a:endParaRPr kumimoji="0" lang="nl-NL" altLang="nl-NL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7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F0EC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D2CB6C"/>
                        </a:buClr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95A39D"/>
                        </a:buClr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C89F5D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89F5D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89F5D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89F5D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89F5D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F2B20"/>
                          </a:solidFill>
                          <a:effectLst/>
                          <a:latin typeface="Calibri" pitchFamily="34" charset="0"/>
                        </a:rPr>
                        <a:t> €             730,00 </a:t>
                      </a:r>
                      <a:endParaRPr kumimoji="0" lang="nl-NL" altLang="nl-NL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7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F0EC"/>
                    </a:solidFill>
                  </a:tcPr>
                </a:tc>
              </a:tr>
              <a:tr h="40481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D2CB6C"/>
                        </a:buClr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95A39D"/>
                        </a:buClr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C89F5D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89F5D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89F5D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89F5D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89F5D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F2B20"/>
                          </a:solidFill>
                          <a:effectLst/>
                          <a:latin typeface="Calibri" pitchFamily="34" charset="0"/>
                        </a:rPr>
                        <a:t>subtotaal</a:t>
                      </a:r>
                      <a:endParaRPr kumimoji="0" lang="nl-NL" altLang="nl-NL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7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F0EC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D2CB6C"/>
                        </a:buClr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95A39D"/>
                        </a:buClr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C89F5D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89F5D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89F5D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89F5D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89F5D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F2B20"/>
                          </a:solidFill>
                          <a:effectLst/>
                          <a:latin typeface="Calibri" pitchFamily="34" charset="0"/>
                        </a:rPr>
                        <a:t> €        8.520,00 </a:t>
                      </a:r>
                      <a:endParaRPr kumimoji="0" lang="nl-NL" altLang="nl-NL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7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F0EC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D2CB6C"/>
                        </a:buClr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95A39D"/>
                        </a:buClr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C89F5D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89F5D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89F5D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89F5D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89F5D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F2B20"/>
                          </a:solidFill>
                          <a:effectLst/>
                          <a:latin typeface="Calibri" pitchFamily="34" charset="0"/>
                        </a:rPr>
                        <a:t>clubblad</a:t>
                      </a:r>
                      <a:endParaRPr kumimoji="0" lang="nl-NL" altLang="nl-NL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7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F0EC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D2CB6C"/>
                        </a:buClr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95A39D"/>
                        </a:buClr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C89F5D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89F5D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89F5D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89F5D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89F5D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F2B20"/>
                          </a:solidFill>
                          <a:effectLst/>
                          <a:latin typeface="Calibri" pitchFamily="34" charset="0"/>
                        </a:rPr>
                        <a:t> €         1.750,00 </a:t>
                      </a:r>
                      <a:endParaRPr kumimoji="0" lang="nl-NL" altLang="nl-NL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7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F0EC"/>
                    </a:solidFill>
                  </a:tcPr>
                </a:tc>
              </a:tr>
              <a:tr h="40481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D2CB6C"/>
                        </a:buClr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95A39D"/>
                        </a:buClr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C89F5D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89F5D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89F5D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89F5D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89F5D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F2B20"/>
                          </a:solidFill>
                          <a:effectLst/>
                          <a:latin typeface="Calibri" pitchFamily="34" charset="0"/>
                        </a:rPr>
                        <a:t>salo ontvangsten/uitgaven</a:t>
                      </a:r>
                      <a:endParaRPr kumimoji="0" lang="nl-NL" altLang="nl-NL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7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F0EC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D2CB6C"/>
                        </a:buClr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95A39D"/>
                        </a:buClr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C89F5D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89F5D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89F5D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89F5D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89F5D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F2B20"/>
                          </a:solidFill>
                          <a:effectLst/>
                          <a:latin typeface="Calibri" pitchFamily="34" charset="0"/>
                        </a:rPr>
                        <a:t> €        1.600,00 </a:t>
                      </a:r>
                      <a:endParaRPr kumimoji="0" lang="nl-NL" altLang="nl-NL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7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F0EC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D2CB6C"/>
                        </a:buClr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95A39D"/>
                        </a:buClr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C89F5D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89F5D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89F5D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89F5D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89F5D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F2B20"/>
                          </a:solidFill>
                          <a:effectLst/>
                          <a:latin typeface="Calibri" pitchFamily="34" charset="0"/>
                        </a:rPr>
                        <a:t>diversen</a:t>
                      </a:r>
                      <a:endParaRPr kumimoji="0" lang="nl-NL" altLang="nl-NL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7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F0EC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D2CB6C"/>
                        </a:buClr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95A39D"/>
                        </a:buClr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C89F5D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89F5D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89F5D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89F5D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89F5D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F2B20"/>
                          </a:solidFill>
                          <a:effectLst/>
                          <a:latin typeface="Calibri" pitchFamily="34" charset="0"/>
                        </a:rPr>
                        <a:t> €         1.120,00 </a:t>
                      </a:r>
                      <a:endParaRPr kumimoji="0" lang="nl-NL" altLang="nl-NL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7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F0EC"/>
                    </a:solidFill>
                  </a:tcPr>
                </a:tc>
              </a:tr>
              <a:tr h="40481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D2CB6C"/>
                        </a:buClr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95A39D"/>
                        </a:buClr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C89F5D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89F5D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89F5D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89F5D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89F5D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F2B20"/>
                          </a:solidFill>
                          <a:effectLst/>
                          <a:latin typeface="Calibri" pitchFamily="34" charset="0"/>
                        </a:rPr>
                        <a:t>totaal</a:t>
                      </a:r>
                      <a:endParaRPr kumimoji="0" lang="nl-NL" altLang="nl-NL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7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F0EC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D2CB6C"/>
                        </a:buClr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95A39D"/>
                        </a:buClr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C89F5D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89F5D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89F5D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89F5D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89F5D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F2B20"/>
                          </a:solidFill>
                          <a:effectLst/>
                          <a:latin typeface="Calibri" pitchFamily="34" charset="0"/>
                        </a:rPr>
                        <a:t> €      10.120,00 </a:t>
                      </a:r>
                      <a:endParaRPr kumimoji="0" lang="nl-NL" altLang="nl-NL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7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F0EC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D2CB6C"/>
                        </a:buClr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95A39D"/>
                        </a:buClr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C89F5D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89F5D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89F5D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89F5D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89F5D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F2B20"/>
                          </a:solidFill>
                          <a:effectLst/>
                          <a:latin typeface="Calibri" pitchFamily="34" charset="0"/>
                        </a:rPr>
                        <a:t>totaal</a:t>
                      </a:r>
                      <a:endParaRPr kumimoji="0" lang="nl-NL" altLang="nl-NL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7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F0EC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D2CB6C"/>
                        </a:buClr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95A39D"/>
                        </a:buClr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C89F5D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89F5D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89F5D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89F5D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89F5D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F2B20"/>
                          </a:solidFill>
                          <a:effectLst/>
                          <a:latin typeface="Calibri" pitchFamily="34" charset="0"/>
                        </a:rPr>
                        <a:t> €       10.120,00 </a:t>
                      </a:r>
                      <a:endParaRPr kumimoji="0" lang="nl-NL" altLang="nl-NL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7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F0EC"/>
                    </a:solidFill>
                  </a:tcPr>
                </a:tc>
              </a:tr>
              <a:tr h="29051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D2CB6C"/>
                        </a:buClr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95A39D"/>
                        </a:buClr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C89F5D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89F5D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89F5D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89F5D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89F5D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F2B2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  <a:endParaRPr kumimoji="0" lang="nl-NL" altLang="nl-NL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7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F0EC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D2CB6C"/>
                        </a:buClr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95A39D"/>
                        </a:buClr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C89F5D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89F5D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89F5D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89F5D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89F5D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F2B2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  <a:endParaRPr kumimoji="0" lang="nl-NL" altLang="nl-NL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7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F0EC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D2CB6C"/>
                        </a:buClr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95A39D"/>
                        </a:buClr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C89F5D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89F5D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89F5D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89F5D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89F5D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F2B2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  <a:endParaRPr kumimoji="0" lang="nl-NL" altLang="nl-NL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7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F0EC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D2CB6C"/>
                        </a:buClr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95A39D"/>
                        </a:buClr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C89F5D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89F5D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89F5D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89F5D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89F5D"/>
                        </a:buClr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F2B2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  <a:endParaRPr kumimoji="0" lang="nl-NL" altLang="nl-NL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7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F0EC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70211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Zelfstandig maken </a:t>
            </a:r>
            <a:r>
              <a:rPr lang="nl-NL" dirty="0" smtClean="0"/>
              <a:t>opgave 40 en 41.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2160590"/>
            <a:ext cx="4384063" cy="3699298"/>
          </a:xfrm>
        </p:spPr>
        <p:txBody>
          <a:bodyPr>
            <a:normAutofit/>
          </a:bodyPr>
          <a:lstStyle/>
          <a:p>
            <a:r>
              <a:rPr lang="nl-NL" sz="2500" dirty="0" smtClean="0"/>
              <a:t>10 </a:t>
            </a:r>
            <a:r>
              <a:rPr lang="nl-NL" sz="2500" dirty="0" smtClean="0"/>
              <a:t>minuten de tijd.</a:t>
            </a:r>
          </a:p>
          <a:p>
            <a:r>
              <a:rPr lang="nl-NL" sz="2500" dirty="0" smtClean="0"/>
              <a:t>Eerder klaar</a:t>
            </a:r>
            <a:r>
              <a:rPr lang="nl-NL" sz="2500" dirty="0" smtClean="0"/>
              <a:t>?</a:t>
            </a:r>
          </a:p>
          <a:p>
            <a:r>
              <a:rPr lang="nl-NL" sz="2500" dirty="0" smtClean="0"/>
              <a:t>Som 41 gaat op volgende bladzijde verder.</a:t>
            </a:r>
            <a:endParaRPr lang="nl-NL" sz="2500" dirty="0" smtClean="0"/>
          </a:p>
          <a:p>
            <a:r>
              <a:rPr lang="nl-NL" sz="2500" dirty="0" smtClean="0"/>
              <a:t>Goed bezig</a:t>
            </a:r>
            <a:r>
              <a:rPr lang="nl-NL" sz="2500" dirty="0" smtClean="0"/>
              <a:t>!</a:t>
            </a:r>
          </a:p>
          <a:p>
            <a:r>
              <a:rPr lang="nl-NL" sz="2500" dirty="0" smtClean="0"/>
              <a:t>Lees de theorie op bladzijde 42 alvast.</a:t>
            </a:r>
          </a:p>
          <a:p>
            <a:endParaRPr lang="nl-NL" sz="2500" dirty="0"/>
          </a:p>
        </p:txBody>
      </p:sp>
      <p:sp>
        <p:nvSpPr>
          <p:cNvPr id="4" name="Ovaal 3"/>
          <p:cNvSpPr/>
          <p:nvPr/>
        </p:nvSpPr>
        <p:spPr>
          <a:xfrm>
            <a:off x="5666705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Ovaal 4"/>
          <p:cNvSpPr/>
          <p:nvPr/>
        </p:nvSpPr>
        <p:spPr>
          <a:xfrm>
            <a:off x="5666705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6" name="Ovaal 5"/>
          <p:cNvSpPr/>
          <p:nvPr/>
        </p:nvSpPr>
        <p:spPr>
          <a:xfrm>
            <a:off x="5666705" y="195923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</a:p>
        </p:txBody>
      </p:sp>
      <p:sp>
        <p:nvSpPr>
          <p:cNvPr id="7" name="Ovaal 6"/>
          <p:cNvSpPr/>
          <p:nvPr/>
        </p:nvSpPr>
        <p:spPr>
          <a:xfrm>
            <a:off x="5666705" y="195923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</a:p>
        </p:txBody>
      </p:sp>
      <p:sp>
        <p:nvSpPr>
          <p:cNvPr id="8" name="Ovaal 7"/>
          <p:cNvSpPr/>
          <p:nvPr/>
        </p:nvSpPr>
        <p:spPr>
          <a:xfrm>
            <a:off x="5666705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</a:p>
        </p:txBody>
      </p:sp>
      <p:sp>
        <p:nvSpPr>
          <p:cNvPr id="9" name="Ovaal 8"/>
          <p:cNvSpPr/>
          <p:nvPr/>
        </p:nvSpPr>
        <p:spPr>
          <a:xfrm>
            <a:off x="5666705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</a:t>
            </a:r>
          </a:p>
        </p:txBody>
      </p:sp>
      <p:sp>
        <p:nvSpPr>
          <p:cNvPr id="10" name="Ovaal 9"/>
          <p:cNvSpPr/>
          <p:nvPr/>
        </p:nvSpPr>
        <p:spPr>
          <a:xfrm>
            <a:off x="5666705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7</a:t>
            </a:r>
          </a:p>
        </p:txBody>
      </p:sp>
      <p:sp>
        <p:nvSpPr>
          <p:cNvPr id="11" name="Ovaal 10"/>
          <p:cNvSpPr/>
          <p:nvPr/>
        </p:nvSpPr>
        <p:spPr>
          <a:xfrm>
            <a:off x="5666705" y="195923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8</a:t>
            </a:r>
          </a:p>
        </p:txBody>
      </p:sp>
      <p:sp>
        <p:nvSpPr>
          <p:cNvPr id="12" name="Ovaal 11"/>
          <p:cNvSpPr/>
          <p:nvPr/>
        </p:nvSpPr>
        <p:spPr>
          <a:xfrm>
            <a:off x="5666705" y="1959229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9</a:t>
            </a:r>
          </a:p>
        </p:txBody>
      </p:sp>
      <p:sp>
        <p:nvSpPr>
          <p:cNvPr id="13" name="Ovaal 12"/>
          <p:cNvSpPr/>
          <p:nvPr/>
        </p:nvSpPr>
        <p:spPr>
          <a:xfrm>
            <a:off x="5666705" y="1959228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10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4" name="Ovaal 13"/>
          <p:cNvSpPr/>
          <p:nvPr/>
        </p:nvSpPr>
        <p:spPr>
          <a:xfrm>
            <a:off x="5666704" y="196917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5" name="Ovaal 14"/>
          <p:cNvSpPr/>
          <p:nvPr/>
        </p:nvSpPr>
        <p:spPr>
          <a:xfrm>
            <a:off x="5666704" y="200794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12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6" name="Ovaal 15"/>
          <p:cNvSpPr/>
          <p:nvPr/>
        </p:nvSpPr>
        <p:spPr>
          <a:xfrm>
            <a:off x="5666703" y="1969166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13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7" name="Ovaal 16"/>
          <p:cNvSpPr/>
          <p:nvPr/>
        </p:nvSpPr>
        <p:spPr>
          <a:xfrm>
            <a:off x="5666701" y="196916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14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8" name="Ovaal 17"/>
          <p:cNvSpPr/>
          <p:nvPr/>
        </p:nvSpPr>
        <p:spPr>
          <a:xfrm>
            <a:off x="5666701" y="200794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15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40308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9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9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59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8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59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70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59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36000"/>
                            </p:stCondLst>
                            <p:childTnLst>
                              <p:par>
                                <p:cTn id="2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59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95000"/>
                            </p:stCondLst>
                            <p:childTnLst>
                              <p:par>
                                <p:cTn id="2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59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4000"/>
                            </p:stCondLst>
                            <p:childTnLst>
                              <p:par>
                                <p:cTn id="2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59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13000"/>
                            </p:stCondLst>
                            <p:childTnLst>
                              <p:par>
                                <p:cTn id="3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59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72000"/>
                            </p:stCondLst>
                            <p:childTnLst>
                              <p:par>
                                <p:cTn id="3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59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31000"/>
                            </p:stCondLst>
                            <p:childTnLst>
                              <p:par>
                                <p:cTn id="4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90000"/>
                            </p:stCondLst>
                            <p:childTnLst>
                              <p:par>
                                <p:cTn id="4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649000"/>
                            </p:stCondLst>
                            <p:childTnLst>
                              <p:par>
                                <p:cTn id="4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1" dur="59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708000"/>
                            </p:stCondLst>
                            <p:childTnLst>
                              <p:par>
                                <p:cTn id="5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5" dur="59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767000"/>
                            </p:stCondLst>
                            <p:childTnLst>
                              <p:par>
                                <p:cTn id="5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9" dur="59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826000"/>
                            </p:stCondLst>
                            <p:childTnLst>
                              <p:par>
                                <p:cTn id="6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3" dur="59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Vlottende activa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500" dirty="0" smtClean="0"/>
              <a:t>Vooruit betaalde bedragen:</a:t>
            </a:r>
          </a:p>
          <a:p>
            <a:r>
              <a:rPr lang="nl-NL" sz="2500" dirty="0" smtClean="0"/>
              <a:t>Nog te ontvangen bedragen:</a:t>
            </a:r>
          </a:p>
          <a:p>
            <a:endParaRPr lang="nl-NL" sz="2500" dirty="0"/>
          </a:p>
          <a:p>
            <a:r>
              <a:rPr lang="nl-NL" sz="2500" dirty="0" smtClean="0"/>
              <a:t>In beide gevallen heb je al een prestatie gegeven en heb je nog recht op een tegenprestatie , in economische begrippen: heb je dus een bezit</a:t>
            </a:r>
          </a:p>
          <a:p>
            <a:r>
              <a:rPr lang="nl-NL" sz="2500" dirty="0" smtClean="0"/>
              <a:t>bezit van geld (nog te ontvangen bedragen) of bezit van goederen of dienst (vooruit betaalde bedragen)</a:t>
            </a:r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1653131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9" name="Tijdelijke aanduiding voor inhoud 8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b="63200"/>
          <a:stretch/>
        </p:blipFill>
        <p:spPr>
          <a:xfrm>
            <a:off x="0" y="3429000"/>
            <a:ext cx="12192000" cy="889000"/>
          </a:xfrm>
          <a:prstGeom prst="rect">
            <a:avLst/>
          </a:prstGeom>
        </p:spPr>
      </p:pic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3"/>
          <a:srcRect b="76214"/>
          <a:stretch/>
        </p:blipFill>
        <p:spPr>
          <a:xfrm>
            <a:off x="0" y="0"/>
            <a:ext cx="12192000" cy="889000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3"/>
          <a:srcRect b="67719"/>
          <a:stretch/>
        </p:blipFill>
        <p:spPr>
          <a:xfrm>
            <a:off x="0" y="0"/>
            <a:ext cx="12192000" cy="1206500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3"/>
          <a:srcRect b="53448"/>
          <a:stretch/>
        </p:blipFill>
        <p:spPr>
          <a:xfrm>
            <a:off x="0" y="0"/>
            <a:ext cx="12192000" cy="1739900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 rotWithShape="1">
          <a:blip r:embed="rId3"/>
          <a:srcRect b="29323"/>
          <a:stretch/>
        </p:blipFill>
        <p:spPr>
          <a:xfrm>
            <a:off x="0" y="0"/>
            <a:ext cx="12192000" cy="2641600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/>
        </p:nvPicPr>
        <p:blipFill rotWithShape="1">
          <a:blip r:embed="rId3"/>
          <a:srcRect b="8163"/>
          <a:stretch/>
        </p:blipFill>
        <p:spPr>
          <a:xfrm>
            <a:off x="0" y="0"/>
            <a:ext cx="12192000" cy="3429000"/>
          </a:xfrm>
          <a:prstGeom prst="rect">
            <a:avLst/>
          </a:prstGeom>
        </p:spPr>
      </p:pic>
      <p:pic>
        <p:nvPicPr>
          <p:cNvPr id="10" name="Tijdelijke aanduiding voor inhoud 8"/>
          <p:cNvPicPr>
            <a:picLocks noChangeAspect="1"/>
          </p:cNvPicPr>
          <p:nvPr/>
        </p:nvPicPr>
        <p:blipFill rotWithShape="1">
          <a:blip r:embed="rId2"/>
          <a:srcRect b="50583"/>
          <a:stretch/>
        </p:blipFill>
        <p:spPr>
          <a:xfrm>
            <a:off x="0" y="3429000"/>
            <a:ext cx="12192000" cy="1193800"/>
          </a:xfrm>
          <a:prstGeom prst="rect">
            <a:avLst/>
          </a:prstGeom>
        </p:spPr>
      </p:pic>
      <p:pic>
        <p:nvPicPr>
          <p:cNvPr id="11" name="Tijdelijke aanduiding voor inhoud 8"/>
          <p:cNvPicPr>
            <a:picLocks noChangeAspect="1"/>
          </p:cNvPicPr>
          <p:nvPr/>
        </p:nvPicPr>
        <p:blipFill rotWithShape="1">
          <a:blip r:embed="rId2"/>
          <a:srcRect b="36914"/>
          <a:stretch/>
        </p:blipFill>
        <p:spPr>
          <a:xfrm>
            <a:off x="0" y="3429000"/>
            <a:ext cx="12192000" cy="1524000"/>
          </a:xfrm>
          <a:prstGeom prst="rect">
            <a:avLst/>
          </a:prstGeom>
        </p:spPr>
      </p:pic>
      <p:pic>
        <p:nvPicPr>
          <p:cNvPr id="12" name="Tijdelijke aanduiding voor inhoud 8"/>
          <p:cNvPicPr>
            <a:picLocks noChangeAspect="1"/>
          </p:cNvPicPr>
          <p:nvPr/>
        </p:nvPicPr>
        <p:blipFill rotWithShape="1">
          <a:blip r:embed="rId2"/>
          <a:srcRect b="20617"/>
          <a:stretch/>
        </p:blipFill>
        <p:spPr>
          <a:xfrm>
            <a:off x="0" y="3429000"/>
            <a:ext cx="12192000" cy="1917700"/>
          </a:xfrm>
          <a:prstGeom prst="rect">
            <a:avLst/>
          </a:prstGeom>
        </p:spPr>
      </p:pic>
      <p:pic>
        <p:nvPicPr>
          <p:cNvPr id="13" name="Tijdelijke aanduiding voor inhoud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429000"/>
            <a:ext cx="12192000" cy="24157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9866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Les 3: Zelfstandig </a:t>
            </a:r>
            <a:r>
              <a:rPr lang="nl-NL" dirty="0" smtClean="0"/>
              <a:t>maken opgave </a:t>
            </a:r>
            <a:r>
              <a:rPr lang="nl-NL" dirty="0" smtClean="0"/>
              <a:t>42 en 43.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2160590"/>
            <a:ext cx="4384063" cy="3699298"/>
          </a:xfrm>
        </p:spPr>
        <p:txBody>
          <a:bodyPr>
            <a:normAutofit/>
          </a:bodyPr>
          <a:lstStyle/>
          <a:p>
            <a:r>
              <a:rPr lang="nl-NL" sz="2500" dirty="0" smtClean="0"/>
              <a:t>12 </a:t>
            </a:r>
            <a:r>
              <a:rPr lang="nl-NL" sz="2500" dirty="0" smtClean="0"/>
              <a:t>minuten de tijd.</a:t>
            </a:r>
          </a:p>
          <a:p>
            <a:r>
              <a:rPr lang="nl-NL" sz="2500" dirty="0" smtClean="0"/>
              <a:t>Eerder klaar?</a:t>
            </a:r>
          </a:p>
          <a:p>
            <a:r>
              <a:rPr lang="nl-NL" sz="2500" dirty="0" smtClean="0"/>
              <a:t>Goed bezig</a:t>
            </a:r>
            <a:r>
              <a:rPr lang="nl-NL" sz="2500" dirty="0" smtClean="0"/>
              <a:t>! Tm 45 is HW</a:t>
            </a:r>
          </a:p>
          <a:p>
            <a:r>
              <a:rPr lang="nl-NL" sz="2500" dirty="0" smtClean="0"/>
              <a:t>Alvast 2.4 de begroting van ontvangsten en uitgaven lezen.</a:t>
            </a:r>
          </a:p>
          <a:p>
            <a:endParaRPr lang="nl-NL" sz="2500" dirty="0" smtClean="0"/>
          </a:p>
          <a:p>
            <a:endParaRPr lang="nl-NL" sz="2500" dirty="0"/>
          </a:p>
        </p:txBody>
      </p:sp>
      <p:sp>
        <p:nvSpPr>
          <p:cNvPr id="4" name="Ovaal 3"/>
          <p:cNvSpPr/>
          <p:nvPr/>
        </p:nvSpPr>
        <p:spPr>
          <a:xfrm>
            <a:off x="5666705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Ovaal 4"/>
          <p:cNvSpPr/>
          <p:nvPr/>
        </p:nvSpPr>
        <p:spPr>
          <a:xfrm>
            <a:off x="5666705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6" name="Ovaal 5"/>
          <p:cNvSpPr/>
          <p:nvPr/>
        </p:nvSpPr>
        <p:spPr>
          <a:xfrm>
            <a:off x="5666705" y="195923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</a:p>
        </p:txBody>
      </p:sp>
      <p:sp>
        <p:nvSpPr>
          <p:cNvPr id="7" name="Ovaal 6"/>
          <p:cNvSpPr/>
          <p:nvPr/>
        </p:nvSpPr>
        <p:spPr>
          <a:xfrm>
            <a:off x="5666705" y="195923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</a:p>
        </p:txBody>
      </p:sp>
      <p:sp>
        <p:nvSpPr>
          <p:cNvPr id="8" name="Ovaal 7"/>
          <p:cNvSpPr/>
          <p:nvPr/>
        </p:nvSpPr>
        <p:spPr>
          <a:xfrm>
            <a:off x="5666705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</a:p>
        </p:txBody>
      </p:sp>
      <p:sp>
        <p:nvSpPr>
          <p:cNvPr id="9" name="Ovaal 8"/>
          <p:cNvSpPr/>
          <p:nvPr/>
        </p:nvSpPr>
        <p:spPr>
          <a:xfrm>
            <a:off x="5666705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</a:t>
            </a:r>
          </a:p>
        </p:txBody>
      </p:sp>
      <p:sp>
        <p:nvSpPr>
          <p:cNvPr id="10" name="Ovaal 9"/>
          <p:cNvSpPr/>
          <p:nvPr/>
        </p:nvSpPr>
        <p:spPr>
          <a:xfrm>
            <a:off x="5666705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7</a:t>
            </a:r>
          </a:p>
        </p:txBody>
      </p:sp>
      <p:sp>
        <p:nvSpPr>
          <p:cNvPr id="11" name="Ovaal 10"/>
          <p:cNvSpPr/>
          <p:nvPr/>
        </p:nvSpPr>
        <p:spPr>
          <a:xfrm>
            <a:off x="5666705" y="195923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8</a:t>
            </a:r>
          </a:p>
        </p:txBody>
      </p:sp>
      <p:sp>
        <p:nvSpPr>
          <p:cNvPr id="12" name="Ovaal 11"/>
          <p:cNvSpPr/>
          <p:nvPr/>
        </p:nvSpPr>
        <p:spPr>
          <a:xfrm>
            <a:off x="5666705" y="1959229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9</a:t>
            </a:r>
          </a:p>
        </p:txBody>
      </p:sp>
      <p:sp>
        <p:nvSpPr>
          <p:cNvPr id="13" name="Ovaal 12"/>
          <p:cNvSpPr/>
          <p:nvPr/>
        </p:nvSpPr>
        <p:spPr>
          <a:xfrm>
            <a:off x="5666705" y="1959228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10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4" name="Ovaal 13"/>
          <p:cNvSpPr/>
          <p:nvPr/>
        </p:nvSpPr>
        <p:spPr>
          <a:xfrm>
            <a:off x="5666704" y="196917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5" name="Ovaal 14"/>
          <p:cNvSpPr/>
          <p:nvPr/>
        </p:nvSpPr>
        <p:spPr>
          <a:xfrm>
            <a:off x="5666704" y="200794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12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895145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9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9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59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8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59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70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59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36000"/>
                            </p:stCondLst>
                            <p:childTnLst>
                              <p:par>
                                <p:cTn id="2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59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95000"/>
                            </p:stCondLst>
                            <p:childTnLst>
                              <p:par>
                                <p:cTn id="2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59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4000"/>
                            </p:stCondLst>
                            <p:childTnLst>
                              <p:par>
                                <p:cTn id="2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59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13000"/>
                            </p:stCondLst>
                            <p:childTnLst>
                              <p:par>
                                <p:cTn id="3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59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72000"/>
                            </p:stCondLst>
                            <p:childTnLst>
                              <p:par>
                                <p:cTn id="3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59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31000"/>
                            </p:stCondLst>
                            <p:childTnLst>
                              <p:par>
                                <p:cTn id="4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90000"/>
                            </p:stCondLst>
                            <p:childTnLst>
                              <p:par>
                                <p:cTn id="4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649000"/>
                            </p:stCondLst>
                            <p:childTnLst>
                              <p:par>
                                <p:cTn id="4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1" dur="59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b="60266"/>
          <a:stretch/>
        </p:blipFill>
        <p:spPr>
          <a:xfrm>
            <a:off x="0" y="1"/>
            <a:ext cx="8039100" cy="2743200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2"/>
          <a:srcRect b="57323"/>
          <a:stretch/>
        </p:blipFill>
        <p:spPr>
          <a:xfrm>
            <a:off x="0" y="1"/>
            <a:ext cx="8039100" cy="2946400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2"/>
          <a:srcRect b="52356"/>
          <a:stretch/>
        </p:blipFill>
        <p:spPr>
          <a:xfrm>
            <a:off x="0" y="1"/>
            <a:ext cx="8039100" cy="3289300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 rotWithShape="1">
          <a:blip r:embed="rId2"/>
          <a:srcRect b="48309"/>
          <a:stretch/>
        </p:blipFill>
        <p:spPr>
          <a:xfrm>
            <a:off x="0" y="1"/>
            <a:ext cx="8039100" cy="3568700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/>
        </p:nvPicPr>
        <p:blipFill rotWithShape="1">
          <a:blip r:embed="rId2"/>
          <a:srcRect b="42974"/>
          <a:stretch/>
        </p:blipFill>
        <p:spPr>
          <a:xfrm>
            <a:off x="0" y="1"/>
            <a:ext cx="8039100" cy="3937000"/>
          </a:xfrm>
          <a:prstGeom prst="rect">
            <a:avLst/>
          </a:prstGeom>
        </p:spPr>
      </p:pic>
      <p:pic>
        <p:nvPicPr>
          <p:cNvPr id="9" name="Afbeelding 8"/>
          <p:cNvPicPr>
            <a:picLocks noChangeAspect="1"/>
          </p:cNvPicPr>
          <p:nvPr/>
        </p:nvPicPr>
        <p:blipFill rotWithShape="1">
          <a:blip r:embed="rId2"/>
          <a:srcRect b="33225"/>
          <a:stretch/>
        </p:blipFill>
        <p:spPr>
          <a:xfrm>
            <a:off x="0" y="1"/>
            <a:ext cx="8039100" cy="4610100"/>
          </a:xfrm>
          <a:prstGeom prst="rect">
            <a:avLst/>
          </a:prstGeom>
        </p:spPr>
      </p:pic>
      <p:pic>
        <p:nvPicPr>
          <p:cNvPr id="10" name="Afbeelding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8039100" cy="69039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0175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De liqiditeitbalans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500" dirty="0" smtClean="0"/>
              <a:t>We delen de balans in op liquiditeit (deden we al)</a:t>
            </a:r>
          </a:p>
          <a:p>
            <a:r>
              <a:rPr lang="nl-NL" sz="2500" dirty="0" smtClean="0"/>
              <a:t>Opbouw:</a:t>
            </a:r>
          </a:p>
          <a:p>
            <a:r>
              <a:rPr lang="nl-NL" sz="2500" dirty="0" smtClean="0"/>
              <a:t>Vaste activa					eigen vermogen</a:t>
            </a:r>
          </a:p>
          <a:p>
            <a:r>
              <a:rPr lang="nl-NL" sz="2500" dirty="0" smtClean="0"/>
              <a:t>Vlottende activa				lang vreemd vermogen</a:t>
            </a:r>
          </a:p>
          <a:p>
            <a:r>
              <a:rPr lang="nl-NL" sz="2500" dirty="0" smtClean="0"/>
              <a:t>Liquide middelen			kort vreemd vermogen.</a:t>
            </a:r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186035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If</a:t>
            </a:r>
            <a:r>
              <a:rPr lang="nl-NL" dirty="0" smtClean="0"/>
              <a:t> </a:t>
            </a:r>
            <a:r>
              <a:rPr lang="nl-NL" dirty="0" err="1" smtClean="0"/>
              <a:t>your</a:t>
            </a:r>
            <a:r>
              <a:rPr lang="nl-NL" dirty="0" smtClean="0"/>
              <a:t> </a:t>
            </a:r>
            <a:r>
              <a:rPr lang="nl-NL" dirty="0" err="1" smtClean="0"/>
              <a:t>girlfriend</a:t>
            </a:r>
            <a:r>
              <a:rPr lang="nl-NL" dirty="0" smtClean="0"/>
              <a:t> looks like </a:t>
            </a:r>
            <a:r>
              <a:rPr lang="nl-NL" dirty="0" err="1" smtClean="0"/>
              <a:t>this</a:t>
            </a:r>
            <a:r>
              <a:rPr lang="nl-NL" dirty="0" smtClean="0"/>
              <a:t>, </a:t>
            </a:r>
            <a:r>
              <a:rPr lang="nl-NL" dirty="0" err="1" smtClean="0"/>
              <a:t>shes</a:t>
            </a:r>
            <a:r>
              <a:rPr lang="nl-NL" dirty="0" smtClean="0"/>
              <a:t> </a:t>
            </a:r>
            <a:r>
              <a:rPr lang="nl-NL" dirty="0" err="1" smtClean="0"/>
              <a:t>probably</a:t>
            </a:r>
            <a:r>
              <a:rPr lang="nl-NL" dirty="0" smtClean="0"/>
              <a:t> a keeper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2160589"/>
            <a:ext cx="4857192" cy="4324432"/>
          </a:xfrm>
        </p:spPr>
        <p:txBody>
          <a:bodyPr>
            <a:normAutofit fontScale="92500"/>
          </a:bodyPr>
          <a:lstStyle/>
          <a:p>
            <a:r>
              <a:rPr lang="nl-NL" sz="2500" dirty="0" smtClean="0"/>
              <a:t>De sluitpost:</a:t>
            </a:r>
          </a:p>
          <a:p>
            <a:r>
              <a:rPr lang="nl-NL" sz="2500" dirty="0" smtClean="0"/>
              <a:t>Er zorgt altijd een post voor dat de balans in balans is, dat noemen we ook wel de sluitpost.</a:t>
            </a:r>
          </a:p>
          <a:p>
            <a:r>
              <a:rPr lang="nl-NL" sz="2500" dirty="0" smtClean="0"/>
              <a:t>Vaak is dat de bank: het rekening-courant krediet.</a:t>
            </a:r>
          </a:p>
          <a:p>
            <a:r>
              <a:rPr lang="nl-NL" sz="2500" dirty="0" smtClean="0"/>
              <a:t>Vorige opgave was dit ook het rekening-courant krediet.</a:t>
            </a:r>
          </a:p>
          <a:p>
            <a:r>
              <a:rPr lang="nl-NL" sz="2500" dirty="0" smtClean="0"/>
              <a:t>Kan ook eigen vermogen zijn (opgave 27)</a:t>
            </a:r>
          </a:p>
          <a:p>
            <a:endParaRPr lang="nl-NL" sz="2500" dirty="0"/>
          </a:p>
        </p:txBody>
      </p:sp>
      <p:pic>
        <p:nvPicPr>
          <p:cNvPr id="1026" name="Picture 2" descr="https://pbs.twimg.com/media/BerbXpDCcAErRk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63080" y="1830554"/>
            <a:ext cx="5705475" cy="32099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58613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4"/>
          <p:cNvSpPr>
            <a:spLocks noGrp="1" noChangeArrowheads="1"/>
          </p:cNvSpPr>
          <p:nvPr>
            <p:ph type="title"/>
          </p:nvPr>
        </p:nvSpPr>
        <p:spPr/>
        <p:txBody>
          <a:bodyPr rtlCol="0"/>
          <a:lstStyle/>
          <a:p>
            <a:pPr>
              <a:defRPr/>
            </a:pPr>
            <a:r>
              <a:rPr lang="nl-NL" altLang="nl-NL" smtClean="0"/>
              <a:t>Overzicht van ontvangsten en uitgaven</a:t>
            </a:r>
          </a:p>
        </p:txBody>
      </p:sp>
      <p:sp>
        <p:nvSpPr>
          <p:cNvPr id="11267" name="Rectangle 5"/>
          <p:cNvSpPr>
            <a:spLocks noGrp="1" noChangeArrowheads="1"/>
          </p:cNvSpPr>
          <p:nvPr>
            <p:ph sz="half" idx="1"/>
          </p:nvPr>
        </p:nvSpPr>
        <p:spPr>
          <a:xfrm>
            <a:off x="1981200" y="1536701"/>
            <a:ext cx="3657600" cy="4589463"/>
          </a:xfrm>
        </p:spPr>
        <p:txBody>
          <a:bodyPr/>
          <a:lstStyle/>
          <a:p>
            <a:pPr eaLnBrk="1" hangingPunct="1"/>
            <a:r>
              <a:rPr lang="nl-NL" altLang="nl-NL" sz="2000"/>
              <a:t>- Ontvangsten        €………,-Bijv. contributie </a:t>
            </a:r>
          </a:p>
          <a:p>
            <a:pPr eaLnBrk="1" hangingPunct="1"/>
            <a:endParaRPr lang="nl-NL" altLang="nl-NL" sz="2000"/>
          </a:p>
          <a:p>
            <a:pPr eaLnBrk="1" hangingPunct="1"/>
            <a:endParaRPr lang="nl-NL" altLang="nl-NL" sz="2000"/>
          </a:p>
          <a:p>
            <a:pPr eaLnBrk="1" hangingPunct="1"/>
            <a:endParaRPr lang="nl-NL" altLang="nl-NL" sz="2000"/>
          </a:p>
          <a:p>
            <a:pPr eaLnBrk="1" hangingPunct="1"/>
            <a:r>
              <a:rPr lang="nl-NL" altLang="nl-NL" b="1"/>
              <a:t>Negatieve mutatie   </a:t>
            </a:r>
            <a:r>
              <a:rPr lang="nl-NL" altLang="nl-NL" sz="2000"/>
              <a:t>€………,-</a:t>
            </a:r>
          </a:p>
          <a:p>
            <a:pPr eaLnBrk="1" hangingPunct="1"/>
            <a:r>
              <a:rPr lang="nl-NL" altLang="nl-NL" sz="2000"/>
              <a:t>(</a:t>
            </a:r>
            <a:r>
              <a:rPr lang="nl-NL" altLang="nl-NL"/>
              <a:t>ontvangsten&lt; uitgaven</a:t>
            </a:r>
            <a:r>
              <a:rPr lang="nl-NL" altLang="nl-NL" sz="2000"/>
              <a:t>)</a:t>
            </a:r>
          </a:p>
          <a:p>
            <a:pPr eaLnBrk="1" hangingPunct="1"/>
            <a:r>
              <a:rPr lang="nl-NL" altLang="nl-NL" sz="2000"/>
              <a:t>TOTAAL                  €………,-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sz="half" idx="2"/>
          </p:nvPr>
        </p:nvSpPr>
        <p:spPr>
          <a:xfrm>
            <a:off x="5943600" y="1536701"/>
            <a:ext cx="3657600" cy="4589463"/>
          </a:xfrm>
        </p:spPr>
        <p:txBody>
          <a:bodyPr/>
          <a:lstStyle/>
          <a:p>
            <a:pPr eaLnBrk="1" hangingPunct="1"/>
            <a:r>
              <a:rPr lang="nl-NL" altLang="nl-NL" sz="2000"/>
              <a:t>- Uitgaven              €………,- </a:t>
            </a:r>
          </a:p>
          <a:p>
            <a:pPr eaLnBrk="1" hangingPunct="1"/>
            <a:r>
              <a:rPr lang="nl-NL" altLang="nl-NL" sz="2000"/>
              <a:t>Huur</a:t>
            </a:r>
          </a:p>
          <a:p>
            <a:pPr eaLnBrk="1" hangingPunct="1"/>
            <a:r>
              <a:rPr lang="nl-NL" altLang="nl-NL" sz="2000"/>
              <a:t>Aflossing</a:t>
            </a:r>
          </a:p>
          <a:p>
            <a:pPr eaLnBrk="1" hangingPunct="1"/>
            <a:r>
              <a:rPr lang="nl-NL" altLang="nl-NL" sz="2000"/>
              <a:t>reparaties</a:t>
            </a:r>
          </a:p>
          <a:p>
            <a:pPr eaLnBrk="1" hangingPunct="1"/>
            <a:endParaRPr lang="nl-NL" altLang="nl-NL" sz="2000"/>
          </a:p>
          <a:p>
            <a:pPr eaLnBrk="1" hangingPunct="1"/>
            <a:r>
              <a:rPr lang="nl-NL" altLang="nl-NL" b="1"/>
              <a:t>Positieve mutatie    </a:t>
            </a:r>
            <a:r>
              <a:rPr lang="nl-NL" altLang="nl-NL"/>
              <a:t>€………,-</a:t>
            </a:r>
          </a:p>
          <a:p>
            <a:pPr eaLnBrk="1" hangingPunct="1"/>
            <a:r>
              <a:rPr lang="nl-NL" altLang="nl-NL"/>
              <a:t>(ontvangsten &gt; uitgaven)</a:t>
            </a:r>
          </a:p>
          <a:p>
            <a:pPr eaLnBrk="1" hangingPunct="1"/>
            <a:r>
              <a:rPr lang="nl-NL" altLang="nl-NL" sz="2000"/>
              <a:t>Totaal                    €………,-</a:t>
            </a:r>
          </a:p>
        </p:txBody>
      </p:sp>
    </p:spTree>
    <p:extLst>
      <p:ext uri="{BB962C8B-B14F-4D97-AF65-F5344CB8AC3E}">
        <p14:creationId xmlns:p14="http://schemas.microsoft.com/office/powerpoint/2010/main" val="4090998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/>
          <a:lstStyle/>
          <a:p>
            <a:pPr>
              <a:defRPr/>
            </a:pPr>
            <a:r>
              <a:rPr lang="nl-NL" altLang="nl-NL" smtClean="0"/>
              <a:t>Overzicht ontvangsten en uitgaven 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nl-NL" altLang="nl-NL" sz="2800" dirty="0"/>
              <a:t>Doel: Toename of afname liquide middelen bepaalde </a:t>
            </a:r>
            <a:r>
              <a:rPr lang="nl-NL" altLang="nl-NL" sz="2800" dirty="0" smtClean="0"/>
              <a:t>periode (dus toe of afname bank en kas)</a:t>
            </a:r>
            <a:endParaRPr lang="nl-NL" altLang="nl-NL" sz="2800" dirty="0"/>
          </a:p>
          <a:p>
            <a:pPr eaLnBrk="1" hangingPunct="1">
              <a:lnSpc>
                <a:spcPct val="80000"/>
              </a:lnSpc>
            </a:pPr>
            <a:endParaRPr lang="nl-NL" altLang="nl-NL" sz="2800" dirty="0"/>
          </a:p>
          <a:p>
            <a:pPr eaLnBrk="1" hangingPunct="1">
              <a:lnSpc>
                <a:spcPct val="80000"/>
              </a:lnSpc>
            </a:pPr>
            <a:r>
              <a:rPr lang="nl-NL" altLang="nl-NL" sz="2800" dirty="0"/>
              <a:t>Kunnen:</a:t>
            </a:r>
          </a:p>
          <a:p>
            <a:pPr eaLnBrk="1" hangingPunct="1">
              <a:lnSpc>
                <a:spcPct val="80000"/>
              </a:lnSpc>
            </a:pPr>
            <a:r>
              <a:rPr lang="nl-NL" altLang="nl-NL" sz="2800" dirty="0"/>
              <a:t>- overzicht opstellen</a:t>
            </a:r>
          </a:p>
          <a:p>
            <a:pPr eaLnBrk="1" hangingPunct="1">
              <a:lnSpc>
                <a:spcPct val="80000"/>
              </a:lnSpc>
            </a:pPr>
            <a:r>
              <a:rPr lang="nl-NL" altLang="nl-NL" sz="2800" dirty="0"/>
              <a:t>- nieuw bedrag van kas of bank op  eindbalans vaststellen.</a:t>
            </a:r>
          </a:p>
          <a:p>
            <a:pPr eaLnBrk="1" hangingPunct="1">
              <a:lnSpc>
                <a:spcPct val="80000"/>
              </a:lnSpc>
            </a:pPr>
            <a:endParaRPr lang="nl-NL" altLang="nl-NL" sz="2800" dirty="0"/>
          </a:p>
        </p:txBody>
      </p:sp>
    </p:spTree>
    <p:extLst>
      <p:ext uri="{BB962C8B-B14F-4D97-AF65-F5344CB8AC3E}">
        <p14:creationId xmlns:p14="http://schemas.microsoft.com/office/powerpoint/2010/main" val="3733925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/>
          <a:lstStyle/>
          <a:p>
            <a:pPr>
              <a:defRPr/>
            </a:pPr>
            <a:r>
              <a:rPr lang="nl-NL" altLang="nl-NL" dirty="0" smtClean="0"/>
              <a:t>Hoe eindbedrag kas/bank vaststellen? Zie pag. 42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nl-NL" altLang="nl-NL" smtClean="0"/>
          </a:p>
        </p:txBody>
      </p:sp>
      <p:pic>
        <p:nvPicPr>
          <p:cNvPr id="13316" name="Picture 4" descr="C:\Users\Laptop\Pictures\formule  liq middelen eindbalan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334" y="1801814"/>
            <a:ext cx="9469966" cy="50862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03213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formule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500" dirty="0" smtClean="0"/>
              <a:t>Kans eind balans + bank eind balans = kas begin balans + bank begin balans + ontvangsten – uitgaven.</a:t>
            </a:r>
          </a:p>
          <a:p>
            <a:endParaRPr lang="nl-NL" sz="2500" dirty="0"/>
          </a:p>
          <a:p>
            <a:r>
              <a:rPr lang="nl-NL" sz="2500" dirty="0" smtClean="0"/>
              <a:t>Staat de bank aan de creditzijde, is het een negatief bedrag in de formule.</a:t>
            </a:r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12858931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De formule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270001"/>
            <a:ext cx="8596668" cy="4771362"/>
          </a:xfrm>
        </p:spPr>
        <p:txBody>
          <a:bodyPr>
            <a:noAutofit/>
          </a:bodyPr>
          <a:lstStyle/>
          <a:p>
            <a:r>
              <a:rPr lang="nl-NL" sz="2500" dirty="0" smtClean="0"/>
              <a:t>Kas + bank beginbalans = (liquide middelen begin balans)</a:t>
            </a:r>
          </a:p>
          <a:p>
            <a:r>
              <a:rPr lang="nl-NL" sz="2500" dirty="0" smtClean="0"/>
              <a:t>+ ontvangsten – uitgaven = liquide middelen eind balans.</a:t>
            </a:r>
          </a:p>
          <a:p>
            <a:r>
              <a:rPr lang="nl-NL" sz="2500" dirty="0" smtClean="0"/>
              <a:t>Liquide middelen = bank + kas</a:t>
            </a:r>
          </a:p>
          <a:p>
            <a:r>
              <a:rPr lang="nl-NL" sz="2500" dirty="0" smtClean="0"/>
              <a:t>10 = 6 - 4</a:t>
            </a:r>
          </a:p>
          <a:p>
            <a:r>
              <a:rPr lang="nl-NL" sz="2500" dirty="0" smtClean="0"/>
              <a:t>Bank = liquide middelen – kas</a:t>
            </a:r>
          </a:p>
          <a:p>
            <a:r>
              <a:rPr lang="nl-NL" sz="2500" dirty="0" smtClean="0"/>
              <a:t>6 = 10 - 4</a:t>
            </a:r>
          </a:p>
          <a:p>
            <a:r>
              <a:rPr lang="nl-NL" sz="2500" dirty="0" smtClean="0"/>
              <a:t>Kas = liquide middelen – bank</a:t>
            </a:r>
          </a:p>
          <a:p>
            <a:r>
              <a:rPr lang="nl-NL" sz="2500" dirty="0" smtClean="0"/>
              <a:t>4 = 10 - 6</a:t>
            </a:r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35491901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Kort vreemd vermogen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500" dirty="0" smtClean="0"/>
              <a:t>Vooruit ontvangen bedragen:</a:t>
            </a:r>
          </a:p>
          <a:p>
            <a:r>
              <a:rPr lang="nl-NL" sz="2500" dirty="0" smtClean="0"/>
              <a:t>Nog te betalen bedragen:</a:t>
            </a:r>
          </a:p>
          <a:p>
            <a:endParaRPr lang="nl-NL" sz="2500" dirty="0"/>
          </a:p>
          <a:p>
            <a:r>
              <a:rPr lang="nl-NL" sz="2500" dirty="0" smtClean="0"/>
              <a:t>In beide gevallen moet je nog een tegenprestatie leveren, in economische begrippen: heb je dus een schuld</a:t>
            </a:r>
          </a:p>
          <a:p>
            <a:r>
              <a:rPr lang="nl-NL" sz="2500" dirty="0" smtClean="0"/>
              <a:t>Schuld van geld (nog te betalen bedragen) of schuld van goederen of dienst (vooruit ontvangen bedragen)</a:t>
            </a:r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1423694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Terugblik opgave 43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384301"/>
            <a:ext cx="8596668" cy="4657062"/>
          </a:xfrm>
        </p:spPr>
        <p:txBody>
          <a:bodyPr>
            <a:noAutofit/>
          </a:bodyPr>
          <a:lstStyle/>
          <a:p>
            <a:r>
              <a:rPr lang="nl-NL" sz="2500" dirty="0" smtClean="0"/>
              <a:t>Liquide middelen beginbalans = 200 – 450 = -250</a:t>
            </a:r>
          </a:p>
          <a:p>
            <a:r>
              <a:rPr lang="nl-NL" sz="2500" dirty="0" smtClean="0"/>
              <a:t>+ ontvangsten – uitgaven</a:t>
            </a:r>
          </a:p>
          <a:p>
            <a:r>
              <a:rPr lang="nl-NL" sz="2500" dirty="0" smtClean="0"/>
              <a:t>+ 7530 – 7900 = - 250 – 370 = -620</a:t>
            </a:r>
          </a:p>
          <a:p>
            <a:r>
              <a:rPr lang="nl-NL" sz="2500" dirty="0" smtClean="0"/>
              <a:t>Liquide middelen = kas + bank</a:t>
            </a:r>
          </a:p>
          <a:p>
            <a:r>
              <a:rPr lang="nl-NL" sz="2500" dirty="0" smtClean="0"/>
              <a:t>- 620 = 100 + bank</a:t>
            </a:r>
          </a:p>
          <a:p>
            <a:r>
              <a:rPr lang="nl-NL" sz="2500" dirty="0" smtClean="0"/>
              <a:t>Bank = liquide middelen - kas</a:t>
            </a:r>
          </a:p>
          <a:p>
            <a:r>
              <a:rPr lang="nl-NL" sz="2500" dirty="0" smtClean="0"/>
              <a:t>Bank = - 620 – 100</a:t>
            </a:r>
          </a:p>
          <a:p>
            <a:r>
              <a:rPr lang="nl-NL" sz="2500" dirty="0" smtClean="0"/>
              <a:t>Bank = -720</a:t>
            </a:r>
          </a:p>
          <a:p>
            <a:r>
              <a:rPr lang="nl-NL" sz="2500" dirty="0" smtClean="0"/>
              <a:t>Dus 720 op de creditzijde.</a:t>
            </a:r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31744859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begroting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500" dirty="0" smtClean="0"/>
              <a:t>Wat is een begroting?</a:t>
            </a:r>
          </a:p>
          <a:p>
            <a:r>
              <a:rPr lang="nl-NL" sz="2500" dirty="0" smtClean="0"/>
              <a:t>Een voorspelling</a:t>
            </a:r>
          </a:p>
          <a:p>
            <a:r>
              <a:rPr lang="nl-NL" sz="2500" dirty="0" smtClean="0"/>
              <a:t>Waarom interessant?</a:t>
            </a:r>
          </a:p>
          <a:p>
            <a:r>
              <a:rPr lang="nl-NL" sz="2500" dirty="0" smtClean="0"/>
              <a:t>Je kan alvast een inschatting maken of je genoeg geld in je kas hebt.</a:t>
            </a:r>
          </a:p>
          <a:p>
            <a:r>
              <a:rPr lang="nl-NL" sz="2500" dirty="0" smtClean="0"/>
              <a:t>We maken tenslotte een liquiditeitsbegroting.</a:t>
            </a:r>
          </a:p>
          <a:p>
            <a:r>
              <a:rPr lang="nl-NL" sz="2500" dirty="0" smtClean="0"/>
              <a:t>Heeft te maken met: hebben we voldoende geld! </a:t>
            </a:r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11118338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Zelfstandig maken opgave 44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2160590"/>
            <a:ext cx="4384063" cy="3699298"/>
          </a:xfrm>
        </p:spPr>
        <p:txBody>
          <a:bodyPr>
            <a:normAutofit/>
          </a:bodyPr>
          <a:lstStyle/>
          <a:p>
            <a:r>
              <a:rPr lang="nl-NL" sz="2500" dirty="0" smtClean="0"/>
              <a:t>12 </a:t>
            </a:r>
            <a:r>
              <a:rPr lang="nl-NL" sz="2500" dirty="0" smtClean="0"/>
              <a:t>minuten de tijd.</a:t>
            </a:r>
          </a:p>
          <a:p>
            <a:r>
              <a:rPr lang="nl-NL" sz="2500" dirty="0" smtClean="0"/>
              <a:t>Eerder klaar?</a:t>
            </a:r>
          </a:p>
          <a:p>
            <a:r>
              <a:rPr lang="nl-NL" sz="2500" dirty="0" smtClean="0"/>
              <a:t>Goed bezig</a:t>
            </a:r>
            <a:r>
              <a:rPr lang="nl-NL" sz="2500" dirty="0" smtClean="0"/>
              <a:t>! Tm 45 is HW</a:t>
            </a:r>
          </a:p>
          <a:p>
            <a:r>
              <a:rPr lang="nl-NL" sz="2500" dirty="0" smtClean="0"/>
              <a:t>Alvast 2.5 de liquiditeitsbegroting lezen.</a:t>
            </a:r>
          </a:p>
          <a:p>
            <a:endParaRPr lang="nl-NL" sz="2500" dirty="0"/>
          </a:p>
        </p:txBody>
      </p:sp>
      <p:sp>
        <p:nvSpPr>
          <p:cNvPr id="4" name="Ovaal 3"/>
          <p:cNvSpPr/>
          <p:nvPr/>
        </p:nvSpPr>
        <p:spPr>
          <a:xfrm>
            <a:off x="5666705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Ovaal 4"/>
          <p:cNvSpPr/>
          <p:nvPr/>
        </p:nvSpPr>
        <p:spPr>
          <a:xfrm>
            <a:off x="5666705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6" name="Ovaal 5"/>
          <p:cNvSpPr/>
          <p:nvPr/>
        </p:nvSpPr>
        <p:spPr>
          <a:xfrm>
            <a:off x="5666705" y="195923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</a:p>
        </p:txBody>
      </p:sp>
      <p:sp>
        <p:nvSpPr>
          <p:cNvPr id="7" name="Ovaal 6"/>
          <p:cNvSpPr/>
          <p:nvPr/>
        </p:nvSpPr>
        <p:spPr>
          <a:xfrm>
            <a:off x="5666705" y="195923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</a:p>
        </p:txBody>
      </p:sp>
      <p:sp>
        <p:nvSpPr>
          <p:cNvPr id="8" name="Ovaal 7"/>
          <p:cNvSpPr/>
          <p:nvPr/>
        </p:nvSpPr>
        <p:spPr>
          <a:xfrm>
            <a:off x="5666705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</a:p>
        </p:txBody>
      </p:sp>
      <p:sp>
        <p:nvSpPr>
          <p:cNvPr id="9" name="Ovaal 8"/>
          <p:cNvSpPr/>
          <p:nvPr/>
        </p:nvSpPr>
        <p:spPr>
          <a:xfrm>
            <a:off x="5666705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</a:t>
            </a:r>
          </a:p>
        </p:txBody>
      </p:sp>
      <p:sp>
        <p:nvSpPr>
          <p:cNvPr id="10" name="Ovaal 9"/>
          <p:cNvSpPr/>
          <p:nvPr/>
        </p:nvSpPr>
        <p:spPr>
          <a:xfrm>
            <a:off x="5666705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7</a:t>
            </a:r>
          </a:p>
        </p:txBody>
      </p:sp>
      <p:sp>
        <p:nvSpPr>
          <p:cNvPr id="11" name="Ovaal 10"/>
          <p:cNvSpPr/>
          <p:nvPr/>
        </p:nvSpPr>
        <p:spPr>
          <a:xfrm>
            <a:off x="5666705" y="195923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8</a:t>
            </a:r>
          </a:p>
        </p:txBody>
      </p:sp>
      <p:sp>
        <p:nvSpPr>
          <p:cNvPr id="12" name="Ovaal 11"/>
          <p:cNvSpPr/>
          <p:nvPr/>
        </p:nvSpPr>
        <p:spPr>
          <a:xfrm>
            <a:off x="5666705" y="1959229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9</a:t>
            </a:r>
          </a:p>
        </p:txBody>
      </p:sp>
      <p:sp>
        <p:nvSpPr>
          <p:cNvPr id="13" name="Ovaal 12"/>
          <p:cNvSpPr/>
          <p:nvPr/>
        </p:nvSpPr>
        <p:spPr>
          <a:xfrm>
            <a:off x="5666705" y="1959228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10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4" name="Ovaal 13"/>
          <p:cNvSpPr/>
          <p:nvPr/>
        </p:nvSpPr>
        <p:spPr>
          <a:xfrm>
            <a:off x="5666704" y="196917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5" name="Ovaal 14"/>
          <p:cNvSpPr/>
          <p:nvPr/>
        </p:nvSpPr>
        <p:spPr>
          <a:xfrm>
            <a:off x="5666704" y="200794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12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760226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9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9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59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8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59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70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59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36000"/>
                            </p:stCondLst>
                            <p:childTnLst>
                              <p:par>
                                <p:cTn id="2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59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95000"/>
                            </p:stCondLst>
                            <p:childTnLst>
                              <p:par>
                                <p:cTn id="2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59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4000"/>
                            </p:stCondLst>
                            <p:childTnLst>
                              <p:par>
                                <p:cTn id="2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59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13000"/>
                            </p:stCondLst>
                            <p:childTnLst>
                              <p:par>
                                <p:cTn id="3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59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72000"/>
                            </p:stCondLst>
                            <p:childTnLst>
                              <p:par>
                                <p:cTn id="3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59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31000"/>
                            </p:stCondLst>
                            <p:childTnLst>
                              <p:par>
                                <p:cTn id="4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90000"/>
                            </p:stCondLst>
                            <p:childTnLst>
                              <p:par>
                                <p:cTn id="4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649000"/>
                            </p:stCondLst>
                            <p:childTnLst>
                              <p:par>
                                <p:cTn id="4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1" dur="59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84200" y="2160589"/>
            <a:ext cx="8689802" cy="3414711"/>
          </a:xfrm>
        </p:spPr>
        <p:txBody>
          <a:bodyPr>
            <a:noAutofit/>
          </a:bodyPr>
          <a:lstStyle/>
          <a:p>
            <a:endParaRPr lang="nl-NL" sz="2200" dirty="0" smtClean="0"/>
          </a:p>
          <a:p>
            <a:endParaRPr lang="nl-NL" sz="2200" dirty="0"/>
          </a:p>
          <a:p>
            <a:endParaRPr lang="nl-NL" sz="2200" dirty="0" smtClean="0"/>
          </a:p>
          <a:p>
            <a:endParaRPr lang="nl-NL" sz="2200" dirty="0"/>
          </a:p>
          <a:p>
            <a:endParaRPr lang="nl-NL" sz="2200" dirty="0" smtClean="0"/>
          </a:p>
          <a:p>
            <a:endParaRPr lang="nl-NL" sz="2200" dirty="0"/>
          </a:p>
          <a:p>
            <a:endParaRPr lang="nl-NL" sz="2200" dirty="0" smtClean="0"/>
          </a:p>
          <a:p>
            <a:endParaRPr lang="nl-NL" sz="2200" dirty="0"/>
          </a:p>
          <a:p>
            <a:r>
              <a:rPr lang="nl-NL" sz="2200" dirty="0" smtClean="0"/>
              <a:t>Saldo aan de ontvangsten kant: dus een tekort aan geld in deze periode.</a:t>
            </a:r>
            <a:endParaRPr lang="nl-NL" sz="2200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r="43750" b="67387"/>
          <a:stretch/>
        </p:blipFill>
        <p:spPr>
          <a:xfrm>
            <a:off x="0" y="0"/>
            <a:ext cx="6858000" cy="1892300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2"/>
          <a:srcRect r="43750" b="59289"/>
          <a:stretch/>
        </p:blipFill>
        <p:spPr>
          <a:xfrm>
            <a:off x="0" y="0"/>
            <a:ext cx="6858000" cy="2362200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2"/>
          <a:srcRect r="43854" b="50972"/>
          <a:stretch/>
        </p:blipFill>
        <p:spPr>
          <a:xfrm>
            <a:off x="0" y="0"/>
            <a:ext cx="6845300" cy="2844800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 rotWithShape="1">
          <a:blip r:embed="rId2"/>
          <a:srcRect r="43646" b="43311"/>
          <a:stretch/>
        </p:blipFill>
        <p:spPr>
          <a:xfrm>
            <a:off x="0" y="0"/>
            <a:ext cx="6870700" cy="3289300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/>
        </p:nvPicPr>
        <p:blipFill rotWithShape="1">
          <a:blip r:embed="rId2"/>
          <a:srcRect b="67606"/>
          <a:stretch/>
        </p:blipFill>
        <p:spPr>
          <a:xfrm>
            <a:off x="0" y="0"/>
            <a:ext cx="12192000" cy="1879600"/>
          </a:xfrm>
          <a:prstGeom prst="rect">
            <a:avLst/>
          </a:prstGeom>
        </p:spPr>
      </p:pic>
      <p:pic>
        <p:nvPicPr>
          <p:cNvPr id="9" name="Afbeelding 8"/>
          <p:cNvPicPr>
            <a:picLocks noChangeAspect="1"/>
          </p:cNvPicPr>
          <p:nvPr/>
        </p:nvPicPr>
        <p:blipFill rotWithShape="1">
          <a:blip r:embed="rId2"/>
          <a:srcRect r="104" b="58632"/>
          <a:stretch/>
        </p:blipFill>
        <p:spPr>
          <a:xfrm>
            <a:off x="0" y="0"/>
            <a:ext cx="12179300" cy="2400300"/>
          </a:xfrm>
          <a:prstGeom prst="rect">
            <a:avLst/>
          </a:prstGeom>
        </p:spPr>
      </p:pic>
      <p:pic>
        <p:nvPicPr>
          <p:cNvPr id="10" name="Afbeelding 9"/>
          <p:cNvPicPr>
            <a:picLocks noChangeAspect="1"/>
          </p:cNvPicPr>
          <p:nvPr/>
        </p:nvPicPr>
        <p:blipFill rotWithShape="1">
          <a:blip r:embed="rId2"/>
          <a:srcRect l="-1" r="-416" b="50972"/>
          <a:stretch/>
        </p:blipFill>
        <p:spPr>
          <a:xfrm>
            <a:off x="0" y="0"/>
            <a:ext cx="12242800" cy="2844800"/>
          </a:xfrm>
          <a:prstGeom prst="rect">
            <a:avLst/>
          </a:prstGeom>
        </p:spPr>
      </p:pic>
      <p:pic>
        <p:nvPicPr>
          <p:cNvPr id="11" name="Afbeelding 10"/>
          <p:cNvPicPr>
            <a:picLocks noChangeAspect="1"/>
          </p:cNvPicPr>
          <p:nvPr/>
        </p:nvPicPr>
        <p:blipFill rotWithShape="1">
          <a:blip r:embed="rId2"/>
          <a:srcRect l="1" r="729" b="43749"/>
          <a:stretch/>
        </p:blipFill>
        <p:spPr>
          <a:xfrm>
            <a:off x="0" y="0"/>
            <a:ext cx="12103100" cy="3263900"/>
          </a:xfrm>
          <a:prstGeom prst="rect">
            <a:avLst/>
          </a:prstGeom>
        </p:spPr>
      </p:pic>
      <p:pic>
        <p:nvPicPr>
          <p:cNvPr id="12" name="Afbeelding 11"/>
          <p:cNvPicPr>
            <a:picLocks noChangeAspect="1"/>
          </p:cNvPicPr>
          <p:nvPr/>
        </p:nvPicPr>
        <p:blipFill rotWithShape="1">
          <a:blip r:embed="rId2"/>
          <a:srcRect b="37401"/>
          <a:stretch/>
        </p:blipFill>
        <p:spPr>
          <a:xfrm>
            <a:off x="0" y="0"/>
            <a:ext cx="12192000" cy="3632200"/>
          </a:xfrm>
          <a:prstGeom prst="rect">
            <a:avLst/>
          </a:prstGeom>
        </p:spPr>
      </p:pic>
      <p:pic>
        <p:nvPicPr>
          <p:cNvPr id="13" name="Afbeelding 12"/>
          <p:cNvPicPr>
            <a:picLocks noChangeAspect="1"/>
          </p:cNvPicPr>
          <p:nvPr/>
        </p:nvPicPr>
        <p:blipFill rotWithShape="1">
          <a:blip r:embed="rId2"/>
          <a:srcRect r="104" b="29741"/>
          <a:stretch/>
        </p:blipFill>
        <p:spPr>
          <a:xfrm>
            <a:off x="0" y="0"/>
            <a:ext cx="12179300" cy="4076700"/>
          </a:xfrm>
          <a:prstGeom prst="rect">
            <a:avLst/>
          </a:prstGeom>
        </p:spPr>
      </p:pic>
      <p:pic>
        <p:nvPicPr>
          <p:cNvPr id="14" name="Afbeelding 13"/>
          <p:cNvPicPr>
            <a:picLocks noChangeAspect="1"/>
          </p:cNvPicPr>
          <p:nvPr/>
        </p:nvPicPr>
        <p:blipFill rotWithShape="1">
          <a:blip r:embed="rId2"/>
          <a:srcRect l="-1" r="105" b="22080"/>
          <a:stretch/>
        </p:blipFill>
        <p:spPr>
          <a:xfrm>
            <a:off x="0" y="0"/>
            <a:ext cx="12179300" cy="4521200"/>
          </a:xfrm>
          <a:prstGeom prst="rect">
            <a:avLst/>
          </a:prstGeom>
        </p:spPr>
      </p:pic>
      <p:pic>
        <p:nvPicPr>
          <p:cNvPr id="15" name="Afbeelding 14"/>
          <p:cNvPicPr>
            <a:picLocks noChangeAspect="1"/>
          </p:cNvPicPr>
          <p:nvPr/>
        </p:nvPicPr>
        <p:blipFill rotWithShape="1">
          <a:blip r:embed="rId2"/>
          <a:srcRect l="56459" b="1505"/>
          <a:stretch/>
        </p:blipFill>
        <p:spPr>
          <a:xfrm>
            <a:off x="6883400" y="0"/>
            <a:ext cx="5308600" cy="5715000"/>
          </a:xfrm>
          <a:prstGeom prst="rect">
            <a:avLst/>
          </a:prstGeom>
        </p:spPr>
      </p:pic>
      <p:pic>
        <p:nvPicPr>
          <p:cNvPr id="16" name="Afbeelding 1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58023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72882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Tot slot vandaag: zelfstandig maken opgaven 45, als we tijd hebben bespreken we deze.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2160590"/>
            <a:ext cx="4384063" cy="3699298"/>
          </a:xfrm>
        </p:spPr>
        <p:txBody>
          <a:bodyPr>
            <a:normAutofit/>
          </a:bodyPr>
          <a:lstStyle/>
          <a:p>
            <a:r>
              <a:rPr lang="nl-NL" sz="2500" dirty="0" smtClean="0"/>
              <a:t>9 </a:t>
            </a:r>
            <a:r>
              <a:rPr lang="nl-NL" sz="2500" dirty="0" smtClean="0"/>
              <a:t>minuten de tijd.</a:t>
            </a:r>
          </a:p>
          <a:p>
            <a:r>
              <a:rPr lang="nl-NL" sz="2500" dirty="0" smtClean="0"/>
              <a:t>Eerder klaar</a:t>
            </a:r>
            <a:r>
              <a:rPr lang="nl-NL" sz="2500" dirty="0" smtClean="0"/>
              <a:t>?</a:t>
            </a:r>
          </a:p>
          <a:p>
            <a:r>
              <a:rPr lang="nl-NL" sz="2500" dirty="0" smtClean="0"/>
              <a:t>Goed werk zing een liedje in je hoofd.</a:t>
            </a:r>
            <a:endParaRPr lang="nl-NL" sz="2500" dirty="0" smtClean="0"/>
          </a:p>
          <a:p>
            <a:r>
              <a:rPr lang="nl-NL" sz="2500" dirty="0" smtClean="0"/>
              <a:t>Goed bezig</a:t>
            </a:r>
            <a:r>
              <a:rPr lang="nl-NL" sz="2500" dirty="0" smtClean="0"/>
              <a:t>!.</a:t>
            </a:r>
          </a:p>
          <a:p>
            <a:endParaRPr lang="nl-NL" sz="2500" dirty="0"/>
          </a:p>
        </p:txBody>
      </p:sp>
      <p:sp>
        <p:nvSpPr>
          <p:cNvPr id="4" name="Ovaal 3"/>
          <p:cNvSpPr/>
          <p:nvPr/>
        </p:nvSpPr>
        <p:spPr>
          <a:xfrm>
            <a:off x="5666705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Ovaal 4"/>
          <p:cNvSpPr/>
          <p:nvPr/>
        </p:nvSpPr>
        <p:spPr>
          <a:xfrm>
            <a:off x="5666705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6" name="Ovaal 5"/>
          <p:cNvSpPr/>
          <p:nvPr/>
        </p:nvSpPr>
        <p:spPr>
          <a:xfrm>
            <a:off x="5666705" y="195923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</a:p>
        </p:txBody>
      </p:sp>
      <p:sp>
        <p:nvSpPr>
          <p:cNvPr id="7" name="Ovaal 6"/>
          <p:cNvSpPr/>
          <p:nvPr/>
        </p:nvSpPr>
        <p:spPr>
          <a:xfrm>
            <a:off x="5666705" y="195923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</a:p>
        </p:txBody>
      </p:sp>
      <p:sp>
        <p:nvSpPr>
          <p:cNvPr id="8" name="Ovaal 7"/>
          <p:cNvSpPr/>
          <p:nvPr/>
        </p:nvSpPr>
        <p:spPr>
          <a:xfrm>
            <a:off x="5666705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</a:p>
        </p:txBody>
      </p:sp>
      <p:sp>
        <p:nvSpPr>
          <p:cNvPr id="9" name="Ovaal 8"/>
          <p:cNvSpPr/>
          <p:nvPr/>
        </p:nvSpPr>
        <p:spPr>
          <a:xfrm>
            <a:off x="5666705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</a:t>
            </a:r>
          </a:p>
        </p:txBody>
      </p:sp>
      <p:sp>
        <p:nvSpPr>
          <p:cNvPr id="10" name="Ovaal 9"/>
          <p:cNvSpPr/>
          <p:nvPr/>
        </p:nvSpPr>
        <p:spPr>
          <a:xfrm>
            <a:off x="5666705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7</a:t>
            </a:r>
          </a:p>
        </p:txBody>
      </p:sp>
      <p:sp>
        <p:nvSpPr>
          <p:cNvPr id="11" name="Ovaal 10"/>
          <p:cNvSpPr/>
          <p:nvPr/>
        </p:nvSpPr>
        <p:spPr>
          <a:xfrm>
            <a:off x="5666705" y="195923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8</a:t>
            </a:r>
          </a:p>
        </p:txBody>
      </p:sp>
      <p:sp>
        <p:nvSpPr>
          <p:cNvPr id="12" name="Ovaal 11"/>
          <p:cNvSpPr/>
          <p:nvPr/>
        </p:nvSpPr>
        <p:spPr>
          <a:xfrm>
            <a:off x="5666705" y="1959229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9</a:t>
            </a:r>
          </a:p>
        </p:txBody>
      </p:sp>
    </p:spTree>
    <p:extLst>
      <p:ext uri="{BB962C8B-B14F-4D97-AF65-F5344CB8AC3E}">
        <p14:creationId xmlns:p14="http://schemas.microsoft.com/office/powerpoint/2010/main" val="944420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9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9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59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8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59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70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59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36000"/>
                            </p:stCondLst>
                            <p:childTnLst>
                              <p:par>
                                <p:cTn id="2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59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95000"/>
                            </p:stCondLst>
                            <p:childTnLst>
                              <p:par>
                                <p:cTn id="2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59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4000"/>
                            </p:stCondLst>
                            <p:childTnLst>
                              <p:par>
                                <p:cTn id="2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59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13000"/>
                            </p:stCondLst>
                            <p:childTnLst>
                              <p:par>
                                <p:cTn id="3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59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72000"/>
                            </p:stCondLst>
                            <p:childTnLst>
                              <p:par>
                                <p:cTn id="3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59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12192000" cy="32695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77213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Wanneer veranderd het EV?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77516" y="1203159"/>
            <a:ext cx="8696486" cy="4838204"/>
          </a:xfrm>
        </p:spPr>
        <p:txBody>
          <a:bodyPr>
            <a:noAutofit/>
          </a:bodyPr>
          <a:lstStyle/>
          <a:p>
            <a:r>
              <a:rPr lang="nl-NL" sz="2500" dirty="0" smtClean="0"/>
              <a:t>Bij kosten of opbrengsten, voorbeeld kosten?</a:t>
            </a:r>
          </a:p>
          <a:p>
            <a:r>
              <a:rPr lang="nl-NL" sz="2500" dirty="0" smtClean="0"/>
              <a:t>Huur, loon, rente, administratiekosten , vervoerskosten.</a:t>
            </a:r>
          </a:p>
          <a:p>
            <a:r>
              <a:rPr lang="nl-NL" sz="2500" dirty="0" smtClean="0"/>
              <a:t>Verwerking balans als ik nog moet betalen</a:t>
            </a:r>
          </a:p>
          <a:p>
            <a:r>
              <a:rPr lang="nl-NL" sz="2500" dirty="0" smtClean="0"/>
              <a:t>Debet						credit</a:t>
            </a:r>
          </a:p>
          <a:p>
            <a:r>
              <a:rPr lang="nl-NL" sz="2500" dirty="0" smtClean="0"/>
              <a:t>. 							Nog te betalen huur + 1000</a:t>
            </a:r>
          </a:p>
          <a:p>
            <a:r>
              <a:rPr lang="nl-NL" sz="2500" dirty="0" smtClean="0"/>
              <a:t>.							Eigen vermogen -1000</a:t>
            </a:r>
          </a:p>
          <a:p>
            <a:r>
              <a:rPr lang="nl-NL" sz="2500" dirty="0" smtClean="0"/>
              <a:t>Als ik dan betaal</a:t>
            </a:r>
          </a:p>
          <a:p>
            <a:r>
              <a:rPr lang="nl-NL" sz="2500" dirty="0" smtClean="0"/>
              <a:t>Bank -1000				Nog te betalen huur -1000</a:t>
            </a:r>
          </a:p>
          <a:p>
            <a:r>
              <a:rPr lang="nl-NL" sz="2500" dirty="0" smtClean="0"/>
              <a:t>Als ik in 1x zou hebben betaald.</a:t>
            </a:r>
          </a:p>
          <a:p>
            <a:r>
              <a:rPr lang="nl-NL" sz="2500" dirty="0" smtClean="0"/>
              <a:t>Bank -1000				eigen vermogen -1000</a:t>
            </a:r>
          </a:p>
          <a:p>
            <a:endParaRPr lang="nl-NL" sz="2500" dirty="0" smtClean="0"/>
          </a:p>
        </p:txBody>
      </p:sp>
    </p:spTree>
    <p:extLst>
      <p:ext uri="{BB962C8B-B14F-4D97-AF65-F5344CB8AC3E}">
        <p14:creationId xmlns:p14="http://schemas.microsoft.com/office/powerpoint/2010/main" val="2407951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7334" y="0"/>
            <a:ext cx="8596668" cy="1320800"/>
          </a:xfrm>
        </p:spPr>
        <p:txBody>
          <a:bodyPr/>
          <a:lstStyle/>
          <a:p>
            <a:r>
              <a:rPr lang="nl-NL" dirty="0" smtClean="0"/>
              <a:t>Wanneer veranderd het EV?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0" y="577516"/>
            <a:ext cx="9274002" cy="5463847"/>
          </a:xfrm>
        </p:spPr>
        <p:txBody>
          <a:bodyPr>
            <a:noAutofit/>
          </a:bodyPr>
          <a:lstStyle/>
          <a:p>
            <a:r>
              <a:rPr lang="nl-NL" sz="2500" dirty="0" smtClean="0"/>
              <a:t>Bij kosten of opbrengsten, voorbeeld opbrengsten</a:t>
            </a:r>
          </a:p>
          <a:p>
            <a:r>
              <a:rPr lang="nl-NL" sz="2500" dirty="0" smtClean="0"/>
              <a:t>Omzet, verkoop van bezit die verschillen van balanswaarde.</a:t>
            </a:r>
          </a:p>
          <a:p>
            <a:r>
              <a:rPr lang="nl-NL" sz="2500" dirty="0" smtClean="0"/>
              <a:t>Ik heb een website gemaakt voor een kant.</a:t>
            </a:r>
          </a:p>
          <a:p>
            <a:r>
              <a:rPr lang="nl-NL" sz="2500" dirty="0" smtClean="0"/>
              <a:t>Als de klant later betaald</a:t>
            </a:r>
          </a:p>
          <a:p>
            <a:r>
              <a:rPr lang="nl-NL" sz="2500" dirty="0" smtClean="0"/>
              <a:t>Debet										credit</a:t>
            </a:r>
          </a:p>
          <a:p>
            <a:r>
              <a:rPr lang="nl-NL" sz="2500" dirty="0" smtClean="0"/>
              <a:t>Nog te ontvangen bedragen + 100	eigen vermogen +100</a:t>
            </a:r>
          </a:p>
          <a:p>
            <a:r>
              <a:rPr lang="nl-NL" sz="2500" dirty="0" smtClean="0"/>
              <a:t>Zodra de klant dan betaald</a:t>
            </a:r>
          </a:p>
          <a:p>
            <a:r>
              <a:rPr lang="nl-NL" sz="2500" dirty="0" smtClean="0"/>
              <a:t>Nog te ontvangen bedragen -100</a:t>
            </a:r>
          </a:p>
          <a:p>
            <a:r>
              <a:rPr lang="nl-NL" sz="2500" dirty="0" smtClean="0"/>
              <a:t>Kas + 100</a:t>
            </a:r>
          </a:p>
          <a:p>
            <a:r>
              <a:rPr lang="nl-NL" sz="2500" dirty="0" smtClean="0"/>
              <a:t>Als de klant in 1x had betaald</a:t>
            </a:r>
          </a:p>
          <a:p>
            <a:r>
              <a:rPr lang="nl-NL" sz="2500" dirty="0" smtClean="0"/>
              <a:t>Kas + 100									eigen vermogen +100.</a:t>
            </a:r>
          </a:p>
          <a:p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1402677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b="82081"/>
          <a:stretch/>
        </p:blipFill>
        <p:spPr>
          <a:xfrm>
            <a:off x="0" y="0"/>
            <a:ext cx="7652084" cy="1227222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2"/>
          <a:srcRect b="68554"/>
          <a:stretch/>
        </p:blipFill>
        <p:spPr>
          <a:xfrm>
            <a:off x="0" y="0"/>
            <a:ext cx="7652084" cy="2153654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2"/>
          <a:srcRect b="54500"/>
          <a:stretch/>
        </p:blipFill>
        <p:spPr>
          <a:xfrm>
            <a:off x="0" y="0"/>
            <a:ext cx="7652084" cy="3116180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 rotWithShape="1">
          <a:blip r:embed="rId2"/>
          <a:srcRect b="42555"/>
          <a:stretch/>
        </p:blipFill>
        <p:spPr>
          <a:xfrm>
            <a:off x="0" y="-1"/>
            <a:ext cx="7652084" cy="3934327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/>
        </p:nvPicPr>
        <p:blipFill rotWithShape="1">
          <a:blip r:embed="rId2"/>
          <a:srcRect b="28501"/>
          <a:stretch/>
        </p:blipFill>
        <p:spPr>
          <a:xfrm>
            <a:off x="0" y="0"/>
            <a:ext cx="7652084" cy="4896854"/>
          </a:xfrm>
          <a:prstGeom prst="rect">
            <a:avLst/>
          </a:prstGeom>
        </p:spPr>
      </p:pic>
      <p:pic>
        <p:nvPicPr>
          <p:cNvPr id="9" name="Afbeelding 8"/>
          <p:cNvPicPr>
            <a:picLocks noChangeAspect="1"/>
          </p:cNvPicPr>
          <p:nvPr/>
        </p:nvPicPr>
        <p:blipFill rotWithShape="1">
          <a:blip r:embed="rId2"/>
          <a:srcRect b="15326"/>
          <a:stretch/>
        </p:blipFill>
        <p:spPr>
          <a:xfrm>
            <a:off x="0" y="0"/>
            <a:ext cx="7652084" cy="5799222"/>
          </a:xfrm>
          <a:prstGeom prst="rect">
            <a:avLst/>
          </a:prstGeom>
        </p:spPr>
      </p:pic>
      <p:pic>
        <p:nvPicPr>
          <p:cNvPr id="10" name="Afbeelding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7652084" cy="68488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43384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8337884" cy="2924482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3"/>
          <a:srcRect b="69153"/>
          <a:stretch/>
        </p:blipFill>
        <p:spPr>
          <a:xfrm>
            <a:off x="0" y="2796051"/>
            <a:ext cx="12192000" cy="753266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3"/>
          <a:srcRect b="40577"/>
          <a:stretch/>
        </p:blipFill>
        <p:spPr>
          <a:xfrm>
            <a:off x="0" y="2796050"/>
            <a:ext cx="12192000" cy="1451097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796050"/>
            <a:ext cx="12192000" cy="24419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8404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Les 2: momentopgave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231901"/>
            <a:ext cx="8596668" cy="4809462"/>
          </a:xfrm>
        </p:spPr>
        <p:txBody>
          <a:bodyPr>
            <a:noAutofit/>
          </a:bodyPr>
          <a:lstStyle/>
          <a:p>
            <a:r>
              <a:rPr lang="nl-NL" sz="2400" dirty="0" smtClean="0"/>
              <a:t>Een balans is een momentopname:</a:t>
            </a:r>
          </a:p>
          <a:p>
            <a:r>
              <a:rPr lang="nl-NL" sz="2400" dirty="0" smtClean="0"/>
              <a:t>Geeft een overzicht van bezittingen en schulden.</a:t>
            </a:r>
          </a:p>
          <a:p>
            <a:r>
              <a:rPr lang="nl-NL" sz="2400" dirty="0" smtClean="0"/>
              <a:t>Er zijn twee rekeningen die invloed hebben op de balans.</a:t>
            </a:r>
          </a:p>
          <a:p>
            <a:r>
              <a:rPr lang="nl-NL" sz="2400" dirty="0" smtClean="0"/>
              <a:t>De resultatenrekening (baten en lasten overzicht/ kosten en opbrengsten).</a:t>
            </a:r>
          </a:p>
          <a:p>
            <a:r>
              <a:rPr lang="nl-NL" sz="2400" dirty="0" smtClean="0"/>
              <a:t>De ontvangsten en uitgaven (gaat hier alleen om geld stromen)</a:t>
            </a:r>
          </a:p>
          <a:p>
            <a:r>
              <a:rPr lang="nl-NL" sz="2400" dirty="0" smtClean="0"/>
              <a:t>Beide rekeningen hebben invloed op de balans. geldstromen kunnen zorgen voor veranderingen van balansposten</a:t>
            </a:r>
            <a:r>
              <a:rPr lang="nl-NL" sz="2400" dirty="0" smtClean="0"/>
              <a:t>. </a:t>
            </a:r>
            <a:endParaRPr lang="nl-NL" sz="2400" dirty="0" smtClean="0"/>
          </a:p>
          <a:p>
            <a:r>
              <a:rPr lang="nl-NL" sz="2400" dirty="0" smtClean="0"/>
              <a:t>Opbrengsten en kosten hebben invloed op de balans. (mutaties eigen vermogen)</a:t>
            </a:r>
          </a:p>
        </p:txBody>
      </p:sp>
    </p:spTree>
    <p:extLst>
      <p:ext uri="{BB962C8B-B14F-4D97-AF65-F5344CB8AC3E}">
        <p14:creationId xmlns:p14="http://schemas.microsoft.com/office/powerpoint/2010/main" val="20030561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1380</TotalTime>
  <Words>1533</Words>
  <Application>Microsoft Office PowerPoint</Application>
  <PresentationFormat>Breedbeeld</PresentationFormat>
  <Paragraphs>371</Paragraphs>
  <Slides>45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45</vt:i4>
      </vt:variant>
    </vt:vector>
  </HeadingPairs>
  <TitlesOfParts>
    <vt:vector size="50" baseType="lpstr">
      <vt:lpstr>Arial</vt:lpstr>
      <vt:lpstr>Calibri</vt:lpstr>
      <vt:lpstr>Trebuchet MS</vt:lpstr>
      <vt:lpstr>Wingdings 3</vt:lpstr>
      <vt:lpstr>Facet</vt:lpstr>
      <vt:lpstr>Beste havo 4. </vt:lpstr>
      <vt:lpstr>Programma aankomende 3 lessen .</vt:lpstr>
      <vt:lpstr>Vlottende activa</vt:lpstr>
      <vt:lpstr>Kort vreemd vermogen</vt:lpstr>
      <vt:lpstr>Wanneer veranderd het EV?</vt:lpstr>
      <vt:lpstr>Wanneer veranderd het EV?</vt:lpstr>
      <vt:lpstr>PowerPoint-presentatie</vt:lpstr>
      <vt:lpstr>PowerPoint-presentatie</vt:lpstr>
      <vt:lpstr>Les 2: momentopgave</vt:lpstr>
      <vt:lpstr>Mutaties eigen vermogen</vt:lpstr>
      <vt:lpstr>Zelfstandig lezen en maken 33</vt:lpstr>
      <vt:lpstr>PowerPoint-presentatie</vt:lpstr>
      <vt:lpstr>Zelfstandig maken opgave 34 en 35 en 36</vt:lpstr>
      <vt:lpstr>PowerPoint-presentatie</vt:lpstr>
      <vt:lpstr>De liqiditeitbalans</vt:lpstr>
      <vt:lpstr>If your girlfriend looks like this, shes probably a keeper</vt:lpstr>
      <vt:lpstr>Zelfstandig lezen en maken 37</vt:lpstr>
      <vt:lpstr>PowerPoint-presentatie</vt:lpstr>
      <vt:lpstr>Les 2: Zelfstandig maken opgave 38</vt:lpstr>
      <vt:lpstr>PowerPoint-presentatie</vt:lpstr>
      <vt:lpstr>De liqiditeitbalans</vt:lpstr>
      <vt:lpstr>If your girlfriend looks like this, shes probably a keeper</vt:lpstr>
      <vt:lpstr>Overzicht van ontvangsten en uitgaven</vt:lpstr>
      <vt:lpstr>Overzicht ontvangsten en uitgaven </vt:lpstr>
      <vt:lpstr>Hoe eindbedrag kas/bank vaststellen? Zie pag. 42</vt:lpstr>
      <vt:lpstr>formule</vt:lpstr>
      <vt:lpstr>Zelfstandig maken opgave 39</vt:lpstr>
      <vt:lpstr>Opgave 39</vt:lpstr>
      <vt:lpstr>Zelfstandig maken opgave 40 en 41.</vt:lpstr>
      <vt:lpstr>PowerPoint-presentatie</vt:lpstr>
      <vt:lpstr>Les 3: Zelfstandig maken opgave 42 en 43.</vt:lpstr>
      <vt:lpstr>PowerPoint-presentatie</vt:lpstr>
      <vt:lpstr>De liqiditeitbalans</vt:lpstr>
      <vt:lpstr>If your girlfriend looks like this, shes probably a keeper</vt:lpstr>
      <vt:lpstr>Overzicht van ontvangsten en uitgaven</vt:lpstr>
      <vt:lpstr>Overzicht ontvangsten en uitgaven </vt:lpstr>
      <vt:lpstr>Hoe eindbedrag kas/bank vaststellen? Zie pag. 42</vt:lpstr>
      <vt:lpstr>formule</vt:lpstr>
      <vt:lpstr>De formule</vt:lpstr>
      <vt:lpstr>Terugblik opgave 43</vt:lpstr>
      <vt:lpstr>begroting</vt:lpstr>
      <vt:lpstr>Zelfstandig maken opgave 44</vt:lpstr>
      <vt:lpstr>PowerPoint-presentatie</vt:lpstr>
      <vt:lpstr>Tot slot vandaag: zelfstandig maken opgaven 45, als we tijd hebben bespreken we deze.</vt:lpstr>
      <vt:lpstr>PowerPoint-presentatie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Bas Jacobs</dc:creator>
  <cp:lastModifiedBy>Bas Jacobs</cp:lastModifiedBy>
  <cp:revision>146</cp:revision>
  <dcterms:created xsi:type="dcterms:W3CDTF">2017-01-22T09:51:43Z</dcterms:created>
  <dcterms:modified xsi:type="dcterms:W3CDTF">2018-03-02T10:39:02Z</dcterms:modified>
</cp:coreProperties>
</file>