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89" r:id="rId4"/>
    <p:sldId id="288" r:id="rId5"/>
    <p:sldId id="312" r:id="rId6"/>
    <p:sldId id="313" r:id="rId7"/>
    <p:sldId id="323" r:id="rId8"/>
    <p:sldId id="324" r:id="rId9"/>
    <p:sldId id="329" r:id="rId10"/>
    <p:sldId id="330" r:id="rId11"/>
    <p:sldId id="328" r:id="rId12"/>
    <p:sldId id="332" r:id="rId13"/>
    <p:sldId id="331" r:id="rId14"/>
    <p:sldId id="333" r:id="rId15"/>
    <p:sldId id="326" r:id="rId16"/>
    <p:sldId id="327" r:id="rId17"/>
    <p:sldId id="325" r:id="rId18"/>
    <p:sldId id="334" r:id="rId19"/>
    <p:sldId id="337" r:id="rId20"/>
    <p:sldId id="338" r:id="rId21"/>
    <p:sldId id="335" r:id="rId22"/>
    <p:sldId id="336" r:id="rId23"/>
    <p:sldId id="339" r:id="rId24"/>
    <p:sldId id="340" r:id="rId25"/>
    <p:sldId id="341" r:id="rId26"/>
    <p:sldId id="356" r:id="rId27"/>
    <p:sldId id="342" r:id="rId28"/>
    <p:sldId id="343" r:id="rId29"/>
    <p:sldId id="344" r:id="rId30"/>
    <p:sldId id="345" r:id="rId31"/>
    <p:sldId id="351" r:id="rId32"/>
    <p:sldId id="352" r:id="rId33"/>
    <p:sldId id="346" r:id="rId34"/>
    <p:sldId id="347" r:id="rId35"/>
    <p:sldId id="348" r:id="rId36"/>
    <p:sldId id="349" r:id="rId37"/>
    <p:sldId id="350" r:id="rId38"/>
    <p:sldId id="355" r:id="rId39"/>
    <p:sldId id="353" r:id="rId40"/>
    <p:sldId id="354" r:id="rId41"/>
    <p:sldId id="357" r:id="rId42"/>
    <p:sldId id="358" r:id="rId43"/>
    <p:sldId id="359" r:id="rId44"/>
    <p:sldId id="360" r:id="rId45"/>
    <p:sldId id="361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63" autoAdjust="0"/>
    <p:restoredTop sz="94660"/>
  </p:normalViewPr>
  <p:slideViewPr>
    <p:cSldViewPr snapToGrid="0">
      <p:cViewPr varScale="1">
        <p:scale>
          <a:sx n="76" d="100"/>
          <a:sy n="76" d="100"/>
        </p:scale>
        <p:origin x="40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2-3-2018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Beste havo </a:t>
            </a:r>
            <a:r>
              <a:rPr lang="nl-NL" dirty="0" smtClean="0"/>
              <a:t>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9705" y="0"/>
            <a:ext cx="8624297" cy="1930400"/>
          </a:xfrm>
        </p:spPr>
        <p:txBody>
          <a:bodyPr/>
          <a:lstStyle/>
          <a:p>
            <a:r>
              <a:rPr lang="nl-NL" dirty="0" smtClean="0"/>
              <a:t>Mutaties eigen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2663" y="397043"/>
            <a:ext cx="9021339" cy="6460958"/>
          </a:xfrm>
        </p:spPr>
        <p:txBody>
          <a:bodyPr>
            <a:noAutofit/>
          </a:bodyPr>
          <a:lstStyle/>
          <a:p>
            <a:r>
              <a:rPr lang="nl-NL" sz="2400" dirty="0" smtClean="0"/>
              <a:t>Alleen bij opbrengsten/kosten veranderd het eigen vermogen.</a:t>
            </a:r>
          </a:p>
          <a:p>
            <a:r>
              <a:rPr lang="nl-NL" sz="2400" dirty="0" smtClean="0"/>
              <a:t>Dus inkomsten/uitgaven hebben geen invloed op het eigen vermogen. Dit lijkt soms zo omdat de inkomsten tegelijkertijd binnen komen met de opbrengsten.</a:t>
            </a:r>
          </a:p>
          <a:p>
            <a:r>
              <a:rPr lang="nl-NL" sz="2400" dirty="0" smtClean="0"/>
              <a:t>Stel: ik verkoop producten ter waarde van 1000 euro, terwijl de waarde van het materiaal van deze producten 500 euro is.</a:t>
            </a:r>
            <a:r>
              <a:rPr lang="nl-NL" sz="2400" dirty="0"/>
              <a:t> </a:t>
            </a:r>
            <a:r>
              <a:rPr lang="nl-NL" sz="2400" dirty="0" smtClean="0"/>
              <a:t>Ik ontvang het geld per kas.</a:t>
            </a:r>
          </a:p>
          <a:p>
            <a:r>
              <a:rPr lang="nl-NL" sz="2400" dirty="0" smtClean="0"/>
              <a:t>Opbrengsten/kosten overzicht.</a:t>
            </a:r>
          </a:p>
          <a:p>
            <a:r>
              <a:rPr lang="nl-NL" sz="2400" dirty="0" smtClean="0"/>
              <a:t>Opbrengst 1000. Kosten 500 aan materiaal Winst = 500, dus stijging EV = 500</a:t>
            </a:r>
          </a:p>
          <a:p>
            <a:r>
              <a:rPr lang="nl-NL" sz="2400" dirty="0" smtClean="0"/>
              <a:t>Balansmutaties: Kas + 1000 Materiaal – 500 EV + 500</a:t>
            </a:r>
          </a:p>
          <a:p>
            <a:r>
              <a:rPr lang="nl-NL" sz="2400" dirty="0" smtClean="0"/>
              <a:t>Stel dat er later pas betaald was.</a:t>
            </a:r>
          </a:p>
          <a:p>
            <a:r>
              <a:rPr lang="nl-NL" sz="2400" dirty="0" smtClean="0"/>
              <a:t>Was het </a:t>
            </a:r>
            <a:r>
              <a:rPr lang="nl-NL" sz="2400" dirty="0" err="1" smtClean="0"/>
              <a:t>ipv</a:t>
            </a:r>
            <a:r>
              <a:rPr lang="nl-NL" sz="2400" dirty="0" smtClean="0"/>
              <a:t> kas +1000, nog te ontvangen bedragen +1000 (in dit geval debiteuren + 1000)</a:t>
            </a:r>
          </a:p>
          <a:p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40180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</a:t>
            </a:r>
            <a:r>
              <a:rPr lang="nl-NL" dirty="0" smtClean="0"/>
              <a:t>33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Goed werk</a:t>
            </a:r>
            <a:r>
              <a:rPr lang="nl-NL" sz="2500" dirty="0" smtClean="0"/>
              <a:t>!</a:t>
            </a:r>
            <a:endParaRPr lang="nl-NL" sz="2500" dirty="0"/>
          </a:p>
          <a:p>
            <a:r>
              <a:rPr lang="nl-NL" sz="2500" dirty="0" smtClean="0"/>
              <a:t>Je kan alvast verder met 34 </a:t>
            </a:r>
            <a:r>
              <a:rPr lang="nl-NL" sz="2500" dirty="0" err="1" smtClean="0"/>
              <a:t>tm</a:t>
            </a:r>
            <a:r>
              <a:rPr lang="nl-NL" sz="2500" dirty="0" smtClean="0"/>
              <a:t> 36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647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9896" b="58173"/>
          <a:stretch/>
        </p:blipFill>
        <p:spPr>
          <a:xfrm>
            <a:off x="0" y="0"/>
            <a:ext cx="6108700" cy="13843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49792" b="47045"/>
          <a:stretch/>
        </p:blipFill>
        <p:spPr>
          <a:xfrm>
            <a:off x="0" y="0"/>
            <a:ext cx="6121400" cy="1752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0000" b="35916"/>
          <a:stretch/>
        </p:blipFill>
        <p:spPr>
          <a:xfrm>
            <a:off x="0" y="0"/>
            <a:ext cx="6096000" cy="21209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49896" b="22101"/>
          <a:stretch/>
        </p:blipFill>
        <p:spPr>
          <a:xfrm>
            <a:off x="0" y="0"/>
            <a:ext cx="6108700" cy="25781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0000" b="996"/>
          <a:stretch/>
        </p:blipFill>
        <p:spPr>
          <a:xfrm>
            <a:off x="0" y="0"/>
            <a:ext cx="6096000" cy="32766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6638"/>
          <a:stretch/>
        </p:blipFill>
        <p:spPr>
          <a:xfrm>
            <a:off x="0" y="0"/>
            <a:ext cx="12192000" cy="14351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5893"/>
          <a:stretch/>
        </p:blipFill>
        <p:spPr>
          <a:xfrm>
            <a:off x="0" y="0"/>
            <a:ext cx="12192000" cy="17907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2846"/>
          <a:stretch/>
        </p:blipFill>
        <p:spPr>
          <a:xfrm>
            <a:off x="0" y="0"/>
            <a:ext cx="12192000" cy="22225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4020"/>
          <a:stretch/>
        </p:blipFill>
        <p:spPr>
          <a:xfrm>
            <a:off x="0" y="0"/>
            <a:ext cx="12192000" cy="25146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30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1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</a:t>
            </a:r>
            <a:r>
              <a:rPr lang="nl-NL" dirty="0" smtClean="0"/>
              <a:t>34 en 35 en 36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37 maken (Tm 37 is huiswerk)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651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8303" r="56032" b="83834"/>
          <a:stretch/>
        </p:blipFill>
        <p:spPr>
          <a:xfrm>
            <a:off x="0" y="0"/>
            <a:ext cx="4165600" cy="609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8303" r="55764" b="80230"/>
          <a:stretch/>
        </p:blipFill>
        <p:spPr>
          <a:xfrm>
            <a:off x="0" y="0"/>
            <a:ext cx="4191000" cy="889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8303" r="55630" b="76626"/>
          <a:stretch/>
        </p:blipFill>
        <p:spPr>
          <a:xfrm>
            <a:off x="0" y="0"/>
            <a:ext cx="4203700" cy="1168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8303" r="55630" b="73350"/>
          <a:stretch/>
        </p:blipFill>
        <p:spPr>
          <a:xfrm>
            <a:off x="0" y="0"/>
            <a:ext cx="4203700" cy="14224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t="8303" r="56032" b="69582"/>
          <a:stretch/>
        </p:blipFill>
        <p:spPr>
          <a:xfrm>
            <a:off x="0" y="0"/>
            <a:ext cx="4165600" cy="17145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t="8303" r="55630" b="65979"/>
          <a:stretch/>
        </p:blipFill>
        <p:spPr>
          <a:xfrm>
            <a:off x="0" y="0"/>
            <a:ext cx="4203700" cy="19939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t="8303" b="83998"/>
          <a:stretch/>
        </p:blipFill>
        <p:spPr>
          <a:xfrm>
            <a:off x="0" y="0"/>
            <a:ext cx="9474200" cy="5969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8303" b="80557"/>
          <a:stretch/>
        </p:blipFill>
        <p:spPr>
          <a:xfrm>
            <a:off x="0" y="0"/>
            <a:ext cx="9474200" cy="8636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8303" b="76790"/>
          <a:stretch/>
        </p:blipFill>
        <p:spPr>
          <a:xfrm>
            <a:off x="0" y="0"/>
            <a:ext cx="9474200" cy="11557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t="8303" b="73350"/>
          <a:stretch/>
        </p:blipFill>
        <p:spPr>
          <a:xfrm>
            <a:off x="0" y="0"/>
            <a:ext cx="9474200" cy="14224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t="8303" b="65651"/>
          <a:stretch/>
        </p:blipFill>
        <p:spPr>
          <a:xfrm>
            <a:off x="0" y="0"/>
            <a:ext cx="9474200" cy="20193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t="8303" b="62866"/>
          <a:stretch/>
        </p:blipFill>
        <p:spPr>
          <a:xfrm>
            <a:off x="0" y="0"/>
            <a:ext cx="9474200" cy="223520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t="8303" b="57952"/>
          <a:stretch/>
        </p:blipFill>
        <p:spPr>
          <a:xfrm>
            <a:off x="0" y="0"/>
            <a:ext cx="9474200" cy="261620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t="8303" b="48779"/>
          <a:stretch/>
        </p:blipFill>
        <p:spPr>
          <a:xfrm>
            <a:off x="0" y="0"/>
            <a:ext cx="9474200" cy="3327400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t="8303" b="44683"/>
          <a:stretch/>
        </p:blipFill>
        <p:spPr>
          <a:xfrm>
            <a:off x="0" y="0"/>
            <a:ext cx="9474200" cy="36449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8303" b="41243"/>
          <a:stretch/>
        </p:blipFill>
        <p:spPr>
          <a:xfrm>
            <a:off x="0" y="0"/>
            <a:ext cx="9474200" cy="3911600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t="8303" b="38295"/>
          <a:stretch/>
        </p:blipFill>
        <p:spPr>
          <a:xfrm>
            <a:off x="0" y="0"/>
            <a:ext cx="9474200" cy="4140200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t="8303" b="34200"/>
          <a:stretch/>
        </p:blipFill>
        <p:spPr>
          <a:xfrm>
            <a:off x="0" y="0"/>
            <a:ext cx="9474200" cy="4457700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t="8303" b="31579"/>
          <a:stretch/>
        </p:blipFill>
        <p:spPr>
          <a:xfrm>
            <a:off x="0" y="0"/>
            <a:ext cx="9474200" cy="4660900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t="8303" b="26992"/>
          <a:stretch/>
        </p:blipFill>
        <p:spPr>
          <a:xfrm>
            <a:off x="0" y="0"/>
            <a:ext cx="9474200" cy="5016500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t="8303" b="3069"/>
          <a:stretch/>
        </p:blipFill>
        <p:spPr>
          <a:xfrm>
            <a:off x="0" y="0"/>
            <a:ext cx="9474200" cy="687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21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liqiditeitbalans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delen de balans in op liquiditeit (deden we al)</a:t>
            </a:r>
          </a:p>
          <a:p>
            <a:r>
              <a:rPr lang="nl-NL" sz="2500" dirty="0" smtClean="0"/>
              <a:t>Opbouw:</a:t>
            </a:r>
          </a:p>
          <a:p>
            <a:r>
              <a:rPr lang="nl-NL" sz="2500" dirty="0" smtClean="0"/>
              <a:t>Vaste activa					eigen vermogen</a:t>
            </a:r>
          </a:p>
          <a:p>
            <a:r>
              <a:rPr lang="nl-NL" sz="2500" dirty="0" smtClean="0"/>
              <a:t>Vlottende activa				lang vreemd vermogen</a:t>
            </a:r>
          </a:p>
          <a:p>
            <a:r>
              <a:rPr lang="nl-NL" sz="2500" dirty="0" smtClean="0"/>
              <a:t>Liquide middelen			kort vreemd vermogen.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2348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girlfriend</a:t>
            </a:r>
            <a:r>
              <a:rPr lang="nl-NL" dirty="0" smtClean="0"/>
              <a:t> looks like </a:t>
            </a:r>
            <a:r>
              <a:rPr lang="nl-NL" dirty="0" err="1" smtClean="0"/>
              <a:t>this</a:t>
            </a:r>
            <a:r>
              <a:rPr lang="nl-NL" dirty="0" smtClean="0"/>
              <a:t>, </a:t>
            </a:r>
            <a:r>
              <a:rPr lang="nl-NL" dirty="0" err="1" smtClean="0"/>
              <a:t>shes</a:t>
            </a:r>
            <a:r>
              <a:rPr lang="nl-NL" dirty="0" smtClean="0"/>
              <a:t> </a:t>
            </a:r>
            <a:r>
              <a:rPr lang="nl-NL" dirty="0" err="1" smtClean="0"/>
              <a:t>probably</a:t>
            </a:r>
            <a:r>
              <a:rPr lang="nl-NL" dirty="0" smtClean="0"/>
              <a:t> a keeper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857192" cy="4324432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De sluitpost:</a:t>
            </a:r>
          </a:p>
          <a:p>
            <a:r>
              <a:rPr lang="nl-NL" sz="2500" dirty="0" smtClean="0"/>
              <a:t>Er zorgt altijd een post voor dat de balans in balans is, dat noemen we ook wel de sluitpost.</a:t>
            </a:r>
          </a:p>
          <a:p>
            <a:r>
              <a:rPr lang="nl-NL" sz="2500" dirty="0" smtClean="0"/>
              <a:t>Vaak is dat de bank: het rekening-courant krediet.</a:t>
            </a:r>
          </a:p>
          <a:p>
            <a:r>
              <a:rPr lang="nl-NL" sz="2500" dirty="0" smtClean="0"/>
              <a:t>Vorige opgave was dit ook het rekening-courant krediet.</a:t>
            </a:r>
          </a:p>
          <a:p>
            <a:r>
              <a:rPr lang="nl-NL" sz="2500" dirty="0" smtClean="0"/>
              <a:t>Kan ook eigen vermogen zijn (opgave 27)</a:t>
            </a:r>
          </a:p>
          <a:p>
            <a:endParaRPr lang="nl-NL" sz="2500" dirty="0"/>
          </a:p>
        </p:txBody>
      </p:sp>
      <p:pic>
        <p:nvPicPr>
          <p:cNvPr id="1026" name="Picture 2" descr="https://pbs.twimg.com/media/BerbXpDCcAErRk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080" y="1830554"/>
            <a:ext cx="5705475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55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lezen en maken </a:t>
            </a:r>
            <a:r>
              <a:rPr lang="nl-NL" dirty="0" smtClean="0"/>
              <a:t>37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8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Goed werk</a:t>
            </a:r>
            <a:r>
              <a:rPr lang="nl-NL" sz="2500" dirty="0" smtClean="0"/>
              <a:t>!</a:t>
            </a:r>
          </a:p>
          <a:p>
            <a:r>
              <a:rPr lang="nl-NL" sz="2500" dirty="0" smtClean="0"/>
              <a:t>Dat was het voor vandaag.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8729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0625" b="67233"/>
          <a:stretch/>
        </p:blipFill>
        <p:spPr>
          <a:xfrm>
            <a:off x="0" y="41275"/>
            <a:ext cx="6019800" cy="16732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0729" b="60518"/>
          <a:stretch/>
        </p:blipFill>
        <p:spPr>
          <a:xfrm>
            <a:off x="0" y="41275"/>
            <a:ext cx="6007100" cy="20161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0625" b="53554"/>
          <a:stretch/>
        </p:blipFill>
        <p:spPr>
          <a:xfrm>
            <a:off x="0" y="41275"/>
            <a:ext cx="6019800" cy="23717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0417" b="46093"/>
          <a:stretch/>
        </p:blipFill>
        <p:spPr>
          <a:xfrm>
            <a:off x="0" y="41275"/>
            <a:ext cx="6045200" cy="275272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0625" b="32911"/>
          <a:stretch/>
        </p:blipFill>
        <p:spPr>
          <a:xfrm>
            <a:off x="0" y="41275"/>
            <a:ext cx="6019800" cy="342582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0208" b="25698"/>
          <a:stretch/>
        </p:blipFill>
        <p:spPr>
          <a:xfrm>
            <a:off x="0" y="41275"/>
            <a:ext cx="6070600" cy="379412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0521" b="82"/>
          <a:stretch/>
        </p:blipFill>
        <p:spPr>
          <a:xfrm>
            <a:off x="0" y="41275"/>
            <a:ext cx="6032500" cy="510222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69471"/>
          <a:stretch/>
        </p:blipFill>
        <p:spPr>
          <a:xfrm>
            <a:off x="0" y="41275"/>
            <a:ext cx="12192000" cy="15589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9823"/>
          <a:stretch/>
        </p:blipFill>
        <p:spPr>
          <a:xfrm>
            <a:off x="0" y="41275"/>
            <a:ext cx="12192000" cy="256222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2413"/>
          <a:stretch/>
        </p:blipFill>
        <p:spPr>
          <a:xfrm>
            <a:off x="0" y="41275"/>
            <a:ext cx="12192000" cy="345122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275"/>
            <a:ext cx="12192000" cy="510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82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Zelfstandig maken opgave 38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4737"/>
            <a:ext cx="4384063" cy="4884821"/>
          </a:xfrm>
        </p:spPr>
        <p:txBody>
          <a:bodyPr>
            <a:normAutofit/>
          </a:bodyPr>
          <a:lstStyle/>
          <a:p>
            <a:r>
              <a:rPr lang="nl-NL" sz="2500" dirty="0" smtClean="0"/>
              <a:t>8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Goed werk</a:t>
            </a:r>
            <a:r>
              <a:rPr lang="nl-NL" sz="2500" dirty="0" smtClean="0"/>
              <a:t>!</a:t>
            </a:r>
          </a:p>
          <a:p>
            <a:r>
              <a:rPr lang="nl-NL" sz="2500" dirty="0" smtClean="0"/>
              <a:t>Lezen 2.3 het overzicht van ontvangsten en uitgaven.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669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3 lessen	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</a:t>
            </a:r>
            <a:r>
              <a:rPr lang="nl-NL" sz="2500" dirty="0" err="1" smtClean="0"/>
              <a:t>tm</a:t>
            </a:r>
            <a:r>
              <a:rPr lang="nl-NL" sz="2500" dirty="0" smtClean="0"/>
              <a:t> opgave 37</a:t>
            </a:r>
          </a:p>
          <a:p>
            <a:r>
              <a:rPr lang="nl-NL" sz="2500" dirty="0" smtClean="0"/>
              <a:t>Les 2: 38 </a:t>
            </a:r>
            <a:r>
              <a:rPr lang="nl-NL" sz="2500" dirty="0" err="1" smtClean="0"/>
              <a:t>tm</a:t>
            </a:r>
            <a:r>
              <a:rPr lang="nl-NL" sz="2500" dirty="0" smtClean="0"/>
              <a:t> 41</a:t>
            </a:r>
          </a:p>
          <a:p>
            <a:r>
              <a:rPr lang="nl-NL" sz="2500" dirty="0" smtClean="0"/>
              <a:t>Les 3: 42 </a:t>
            </a:r>
            <a:r>
              <a:rPr lang="nl-NL" sz="2500" dirty="0" err="1" smtClean="0"/>
              <a:t>tm</a:t>
            </a:r>
            <a:r>
              <a:rPr lang="nl-NL" sz="2500" dirty="0" smtClean="0"/>
              <a:t> 45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0521" b="69291"/>
          <a:stretch/>
        </p:blipFill>
        <p:spPr>
          <a:xfrm>
            <a:off x="0" y="65087"/>
            <a:ext cx="6032500" cy="156051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0729" b="61044"/>
          <a:stretch/>
        </p:blipFill>
        <p:spPr>
          <a:xfrm>
            <a:off x="0" y="65087"/>
            <a:ext cx="6007100" cy="19796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0938" b="48048"/>
          <a:stretch/>
        </p:blipFill>
        <p:spPr>
          <a:xfrm>
            <a:off x="0" y="65087"/>
            <a:ext cx="5981700" cy="264001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0833" b="40551"/>
          <a:stretch/>
        </p:blipFill>
        <p:spPr>
          <a:xfrm>
            <a:off x="0" y="65087"/>
            <a:ext cx="5994400" cy="302101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0208" b="32803"/>
          <a:stretch/>
        </p:blipFill>
        <p:spPr>
          <a:xfrm>
            <a:off x="0" y="65087"/>
            <a:ext cx="6070600" cy="341471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0521" b="19308"/>
          <a:stretch/>
        </p:blipFill>
        <p:spPr>
          <a:xfrm>
            <a:off x="0" y="65087"/>
            <a:ext cx="6032500" cy="410051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t="1" r="50417" b="-1685"/>
          <a:stretch/>
        </p:blipFill>
        <p:spPr>
          <a:xfrm>
            <a:off x="0" y="65086"/>
            <a:ext cx="6045200" cy="516731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73290"/>
          <a:stretch/>
        </p:blipFill>
        <p:spPr>
          <a:xfrm>
            <a:off x="0" y="65087"/>
            <a:ext cx="12192000" cy="135731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54546"/>
          <a:stretch/>
        </p:blipFill>
        <p:spPr>
          <a:xfrm>
            <a:off x="0" y="65087"/>
            <a:ext cx="12192000" cy="2309813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2053"/>
          <a:stretch/>
        </p:blipFill>
        <p:spPr>
          <a:xfrm>
            <a:off x="0" y="65087"/>
            <a:ext cx="12192000" cy="345281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087"/>
            <a:ext cx="12192000" cy="508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1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liqiditeitbalans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delen de balans in op liquiditeit (deden we al)</a:t>
            </a:r>
          </a:p>
          <a:p>
            <a:r>
              <a:rPr lang="nl-NL" sz="2500" dirty="0" smtClean="0"/>
              <a:t>Opbouw:</a:t>
            </a:r>
          </a:p>
          <a:p>
            <a:r>
              <a:rPr lang="nl-NL" sz="2500" dirty="0" smtClean="0"/>
              <a:t>Vaste activa					eigen vermogen</a:t>
            </a:r>
          </a:p>
          <a:p>
            <a:r>
              <a:rPr lang="nl-NL" sz="2500" dirty="0" smtClean="0"/>
              <a:t>Vlottende activa				lang vreemd vermogen</a:t>
            </a:r>
          </a:p>
          <a:p>
            <a:r>
              <a:rPr lang="nl-NL" sz="2500" dirty="0" smtClean="0"/>
              <a:t>Liquide middelen			kort vreemd vermogen.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5559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girlfriend</a:t>
            </a:r>
            <a:r>
              <a:rPr lang="nl-NL" dirty="0" smtClean="0"/>
              <a:t> looks like </a:t>
            </a:r>
            <a:r>
              <a:rPr lang="nl-NL" dirty="0" err="1" smtClean="0"/>
              <a:t>this</a:t>
            </a:r>
            <a:r>
              <a:rPr lang="nl-NL" dirty="0" smtClean="0"/>
              <a:t>, </a:t>
            </a:r>
            <a:r>
              <a:rPr lang="nl-NL" dirty="0" err="1" smtClean="0"/>
              <a:t>shes</a:t>
            </a:r>
            <a:r>
              <a:rPr lang="nl-NL" dirty="0" smtClean="0"/>
              <a:t> </a:t>
            </a:r>
            <a:r>
              <a:rPr lang="nl-NL" dirty="0" err="1" smtClean="0"/>
              <a:t>probably</a:t>
            </a:r>
            <a:r>
              <a:rPr lang="nl-NL" dirty="0" smtClean="0"/>
              <a:t> a keeper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857192" cy="4324432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De sluitpost:</a:t>
            </a:r>
          </a:p>
          <a:p>
            <a:r>
              <a:rPr lang="nl-NL" sz="2500" dirty="0" smtClean="0"/>
              <a:t>Er zorgt altijd een post voor dat de balans in balans is, dat noemen we ook wel de sluitpost.</a:t>
            </a:r>
          </a:p>
          <a:p>
            <a:r>
              <a:rPr lang="nl-NL" sz="2500" dirty="0" smtClean="0"/>
              <a:t>Vaak is dat de bank: het rekening-courant krediet.</a:t>
            </a:r>
          </a:p>
          <a:p>
            <a:r>
              <a:rPr lang="nl-NL" sz="2500" dirty="0" smtClean="0"/>
              <a:t>Vorige opgave was dit ook het rekening-courant krediet.</a:t>
            </a:r>
          </a:p>
          <a:p>
            <a:r>
              <a:rPr lang="nl-NL" sz="2500" dirty="0" smtClean="0"/>
              <a:t>Kan ook eigen vermogen zijn (opgave 27)</a:t>
            </a:r>
          </a:p>
          <a:p>
            <a:endParaRPr lang="nl-NL" sz="2500" dirty="0"/>
          </a:p>
        </p:txBody>
      </p:sp>
      <p:pic>
        <p:nvPicPr>
          <p:cNvPr id="1026" name="Picture 2" descr="https://pbs.twimg.com/media/BerbXpDCcAErRk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080" y="1830554"/>
            <a:ext cx="5705475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89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van ontvangsten en uitgaven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Ontvangsten        €………,-Bijv. contributie </a:t>
            </a:r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Negatieve mutatie   </a:t>
            </a:r>
            <a:r>
              <a:rPr lang="nl-NL" altLang="nl-NL" sz="2000"/>
              <a:t>€………,-</a:t>
            </a:r>
          </a:p>
          <a:p>
            <a:pPr eaLnBrk="1" hangingPunct="1"/>
            <a:r>
              <a:rPr lang="nl-NL" altLang="nl-NL" sz="2000"/>
              <a:t>(</a:t>
            </a:r>
            <a:r>
              <a:rPr lang="nl-NL" altLang="nl-NL"/>
              <a:t>ontvangsten&lt; uitgaven</a:t>
            </a:r>
            <a:r>
              <a:rPr lang="nl-NL" altLang="nl-NL" sz="2000"/>
              <a:t>)</a:t>
            </a:r>
          </a:p>
          <a:p>
            <a:pPr eaLnBrk="1" hangingPunct="1"/>
            <a:r>
              <a:rPr lang="nl-NL" altLang="nl-NL" sz="2000"/>
              <a:t>TOTAAL                  €………,-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9436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Uitgaven              €………,- </a:t>
            </a:r>
          </a:p>
          <a:p>
            <a:pPr eaLnBrk="1" hangingPunct="1"/>
            <a:r>
              <a:rPr lang="nl-NL" altLang="nl-NL" sz="2000"/>
              <a:t>Huur</a:t>
            </a:r>
          </a:p>
          <a:p>
            <a:pPr eaLnBrk="1" hangingPunct="1"/>
            <a:r>
              <a:rPr lang="nl-NL" altLang="nl-NL" sz="2000"/>
              <a:t>Aflossing</a:t>
            </a:r>
          </a:p>
          <a:p>
            <a:pPr eaLnBrk="1" hangingPunct="1"/>
            <a:r>
              <a:rPr lang="nl-NL" altLang="nl-NL" sz="2000"/>
              <a:t>reparaties</a:t>
            </a:r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Positieve mutatie    </a:t>
            </a:r>
            <a:r>
              <a:rPr lang="nl-NL" altLang="nl-NL"/>
              <a:t>€………,-</a:t>
            </a:r>
          </a:p>
          <a:p>
            <a:pPr eaLnBrk="1" hangingPunct="1"/>
            <a:r>
              <a:rPr lang="nl-NL" altLang="nl-NL"/>
              <a:t>(ontvangsten &gt; uitgaven)</a:t>
            </a:r>
          </a:p>
          <a:p>
            <a:pPr eaLnBrk="1" hangingPunct="1"/>
            <a:r>
              <a:rPr lang="nl-NL" altLang="nl-NL" sz="2000"/>
              <a:t>Totaal                    €………,-</a:t>
            </a:r>
          </a:p>
        </p:txBody>
      </p:sp>
    </p:spTree>
    <p:extLst>
      <p:ext uri="{BB962C8B-B14F-4D97-AF65-F5344CB8AC3E}">
        <p14:creationId xmlns:p14="http://schemas.microsoft.com/office/powerpoint/2010/main" val="250760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ontvangsten en uitgaven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Doel: Toename of afname liquide middelen bepaalde </a:t>
            </a:r>
            <a:r>
              <a:rPr lang="nl-NL" altLang="nl-NL" sz="2800" dirty="0" smtClean="0"/>
              <a:t>periode (dus toe of afname bank en kas)</a:t>
            </a: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Kunnen: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overzicht opstellen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nieuw bedrag van kas of bank op  eindbalans vaststellen.</a:t>
            </a:r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354176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dirty="0" smtClean="0"/>
              <a:t>Hoe eindbedrag kas/bank vaststellen? Zie pag. 42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13316" name="Picture 4" descr="C:\Users\Laptop\Pictures\formule  liq middelen eindbala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801814"/>
            <a:ext cx="9469966" cy="508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5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9952566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Kans eind balans + bank eind balans = kas begin balans + bank begin balans + ontvangsten – uitgaven.</a:t>
            </a:r>
          </a:p>
          <a:p>
            <a:endParaRPr lang="nl-NL" sz="2500" dirty="0"/>
          </a:p>
          <a:p>
            <a:r>
              <a:rPr lang="nl-NL" sz="2500" dirty="0" smtClean="0"/>
              <a:t>Staat de bank aan de creditzijde, is het een negatief bedrag in de formule.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9701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</a:t>
            </a:r>
            <a:r>
              <a:rPr lang="nl-NL" dirty="0" smtClean="0"/>
              <a:t>39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bezig</a:t>
            </a:r>
            <a:r>
              <a:rPr lang="nl-NL" sz="2500" dirty="0" smtClean="0"/>
              <a:t>! Tm 41 is HW</a:t>
            </a:r>
          </a:p>
          <a:p>
            <a:r>
              <a:rPr lang="nl-NL" sz="2500" dirty="0" smtClean="0"/>
              <a:t>Benoem de verschillende jaren waarin je de contributie hebt ontvangen verschillend. Dus niet alles onder 1 kopje contributieontvangsten.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066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nl-NL" dirty="0" err="1" smtClean="0"/>
              <a:t>Opgave</a:t>
            </a:r>
            <a:r>
              <a:rPr lang="en-US" altLang="nl-NL" dirty="0" smtClean="0"/>
              <a:t> </a:t>
            </a:r>
            <a:r>
              <a:rPr lang="en-US" altLang="nl-NL" dirty="0" smtClean="0"/>
              <a:t>39</a:t>
            </a:r>
            <a:endParaRPr lang="nl-NL" altLang="nl-NL" dirty="0" smtClean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581545"/>
              </p:ext>
            </p:extLst>
          </p:nvPr>
        </p:nvGraphicFramePr>
        <p:xfrm>
          <a:off x="2063750" y="1484313"/>
          <a:ext cx="6624638" cy="4548190"/>
        </p:xfrm>
        <a:graphic>
          <a:graphicData uri="http://schemas.openxmlformats.org/drawingml/2006/table">
            <a:tbl>
              <a:tblPr/>
              <a:tblGrid>
                <a:gridCol w="2016125"/>
                <a:gridCol w="1201738"/>
                <a:gridCol w="1317625"/>
                <a:gridCol w="2089150"/>
              </a:tblGrid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opgave </a:t>
                      </a: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  <a:endParaRPr kumimoji="0" lang="nl-NL" altLang="nl-N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ontvangsten</a:t>
                      </a:r>
                      <a:endParaRPr kumimoji="0" lang="nl-NL" altLang="nl-N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uitgaven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5000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1. contributie 2008</a:t>
                      </a:r>
                      <a:endParaRPr kumimoji="0" lang="nl-NL" altLang="nl-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600,00 </a:t>
                      </a:r>
                      <a:endParaRPr kumimoji="0" lang="nl-NL" altLang="nl-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4. huur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1.900,00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2. contributie 2009</a:t>
                      </a:r>
                      <a:endParaRPr kumimoji="0" lang="nl-NL" altLang="nl-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4.800,00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5. schaakspellen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 970,00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5000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3. contriubie 2010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320,00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9. consumpties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2.980,00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6. sponsoring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1.200,00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transport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 670,00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7. concours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1.600,00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brieven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    730,00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subtotaal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8.520,00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clubblad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1.750,00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salo ontvangsten/uitgaven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1.600,00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diversen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  1.120,00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4048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totaal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10.120,00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totaal</a:t>
                      </a:r>
                      <a:endParaRPr kumimoji="0" lang="nl-NL" altLang="nl-N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 €       10.120,00 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D2CB6C"/>
                        </a:buClr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5A39D"/>
                        </a:buClr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89F5D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nl-NL" altLang="nl-N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7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0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2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</a:t>
            </a:r>
            <a:r>
              <a:rPr lang="nl-NL" dirty="0" smtClean="0"/>
              <a:t>opgave 40 en 41.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</a:t>
            </a:r>
            <a:r>
              <a:rPr lang="nl-NL" sz="2500" dirty="0" smtClean="0"/>
              <a:t>?</a:t>
            </a:r>
          </a:p>
          <a:p>
            <a:r>
              <a:rPr lang="nl-NL" sz="2500" dirty="0" smtClean="0"/>
              <a:t>Som 41 gaat op volgende bladzijde verder.</a:t>
            </a:r>
            <a:endParaRPr lang="nl-NL" sz="2500" dirty="0" smtClean="0"/>
          </a:p>
          <a:p>
            <a:r>
              <a:rPr lang="nl-NL" sz="2500" dirty="0" smtClean="0"/>
              <a:t>Goed bezig</a:t>
            </a:r>
            <a:r>
              <a:rPr lang="nl-NL" sz="2500" dirty="0" smtClean="0"/>
              <a:t>!</a:t>
            </a:r>
          </a:p>
          <a:p>
            <a:r>
              <a:rPr lang="nl-NL" sz="2500" dirty="0" smtClean="0"/>
              <a:t>Lees de theorie op bladzijde 42 alvast.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03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betaalde bedragen:</a:t>
            </a:r>
          </a:p>
          <a:p>
            <a:r>
              <a:rPr lang="nl-NL" sz="2500" dirty="0" smtClean="0"/>
              <a:t>Nog te ontvangen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heb je al een prestatie gegeven en heb je nog recht op een tegenprestatie , in economische begrippen: heb je dus een bezit</a:t>
            </a:r>
          </a:p>
          <a:p>
            <a:r>
              <a:rPr lang="nl-NL" sz="2500" dirty="0" smtClean="0"/>
              <a:t>bezit van geld (nog te ontvangen bedragen) of bezit van goederen of dienst (vooruit betaalde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5313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9" name="Tijdelijke aanduiding voor inhoud 8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63200"/>
          <a:stretch/>
        </p:blipFill>
        <p:spPr>
          <a:xfrm>
            <a:off x="0" y="3429000"/>
            <a:ext cx="12192000" cy="8890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76214"/>
          <a:stretch/>
        </p:blipFill>
        <p:spPr>
          <a:xfrm>
            <a:off x="0" y="0"/>
            <a:ext cx="12192000" cy="889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67719"/>
          <a:stretch/>
        </p:blipFill>
        <p:spPr>
          <a:xfrm>
            <a:off x="0" y="0"/>
            <a:ext cx="12192000" cy="12065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3448"/>
          <a:stretch/>
        </p:blipFill>
        <p:spPr>
          <a:xfrm>
            <a:off x="0" y="0"/>
            <a:ext cx="12192000" cy="17399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29323"/>
          <a:stretch/>
        </p:blipFill>
        <p:spPr>
          <a:xfrm>
            <a:off x="0" y="0"/>
            <a:ext cx="12192000" cy="26416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8163"/>
          <a:stretch/>
        </p:blipFill>
        <p:spPr>
          <a:xfrm>
            <a:off x="0" y="0"/>
            <a:ext cx="12192000" cy="3429000"/>
          </a:xfrm>
          <a:prstGeom prst="rect">
            <a:avLst/>
          </a:prstGeom>
        </p:spPr>
      </p:pic>
      <p:pic>
        <p:nvPicPr>
          <p:cNvPr id="10" name="Tijdelijke aanduiding voor inhoud 8"/>
          <p:cNvPicPr>
            <a:picLocks noChangeAspect="1"/>
          </p:cNvPicPr>
          <p:nvPr/>
        </p:nvPicPr>
        <p:blipFill rotWithShape="1">
          <a:blip r:embed="rId2"/>
          <a:srcRect b="50583"/>
          <a:stretch/>
        </p:blipFill>
        <p:spPr>
          <a:xfrm>
            <a:off x="0" y="3429000"/>
            <a:ext cx="12192000" cy="1193800"/>
          </a:xfrm>
          <a:prstGeom prst="rect">
            <a:avLst/>
          </a:prstGeom>
        </p:spPr>
      </p:pic>
      <p:pic>
        <p:nvPicPr>
          <p:cNvPr id="11" name="Tijdelijke aanduiding voor inhoud 8"/>
          <p:cNvPicPr>
            <a:picLocks noChangeAspect="1"/>
          </p:cNvPicPr>
          <p:nvPr/>
        </p:nvPicPr>
        <p:blipFill rotWithShape="1">
          <a:blip r:embed="rId2"/>
          <a:srcRect b="36914"/>
          <a:stretch/>
        </p:blipFill>
        <p:spPr>
          <a:xfrm>
            <a:off x="0" y="3429000"/>
            <a:ext cx="12192000" cy="1524000"/>
          </a:xfrm>
          <a:prstGeom prst="rect">
            <a:avLst/>
          </a:prstGeom>
        </p:spPr>
      </p:pic>
      <p:pic>
        <p:nvPicPr>
          <p:cNvPr id="12" name="Tijdelijke aanduiding voor inhoud 8"/>
          <p:cNvPicPr>
            <a:picLocks noChangeAspect="1"/>
          </p:cNvPicPr>
          <p:nvPr/>
        </p:nvPicPr>
        <p:blipFill rotWithShape="1">
          <a:blip r:embed="rId2"/>
          <a:srcRect b="20617"/>
          <a:stretch/>
        </p:blipFill>
        <p:spPr>
          <a:xfrm>
            <a:off x="0" y="3429000"/>
            <a:ext cx="12192000" cy="1917700"/>
          </a:xfrm>
          <a:prstGeom prst="rect">
            <a:avLst/>
          </a:prstGeom>
        </p:spPr>
      </p:pic>
      <p:pic>
        <p:nvPicPr>
          <p:cNvPr id="13" name="Tijdelijke aanduiding voor inhoud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241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86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Zelfstandig </a:t>
            </a:r>
            <a:r>
              <a:rPr lang="nl-NL" dirty="0" smtClean="0"/>
              <a:t>maken opgave </a:t>
            </a:r>
            <a:r>
              <a:rPr lang="nl-NL" dirty="0" smtClean="0"/>
              <a:t>42 en 43.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bezig</a:t>
            </a:r>
            <a:r>
              <a:rPr lang="nl-NL" sz="2500" dirty="0" smtClean="0"/>
              <a:t>! Tm 45 is HW</a:t>
            </a:r>
          </a:p>
          <a:p>
            <a:r>
              <a:rPr lang="nl-NL" sz="2500" dirty="0" smtClean="0"/>
              <a:t>Alvast 2.4 de begroting van ontvangsten en uitgaven lezen.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951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0266"/>
          <a:stretch/>
        </p:blipFill>
        <p:spPr>
          <a:xfrm>
            <a:off x="0" y="1"/>
            <a:ext cx="8039100" cy="2743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323"/>
          <a:stretch/>
        </p:blipFill>
        <p:spPr>
          <a:xfrm>
            <a:off x="0" y="1"/>
            <a:ext cx="8039100" cy="29464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2356"/>
          <a:stretch/>
        </p:blipFill>
        <p:spPr>
          <a:xfrm>
            <a:off x="0" y="1"/>
            <a:ext cx="8039100" cy="32893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8309"/>
          <a:stretch/>
        </p:blipFill>
        <p:spPr>
          <a:xfrm>
            <a:off x="0" y="1"/>
            <a:ext cx="8039100" cy="35687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974"/>
          <a:stretch/>
        </p:blipFill>
        <p:spPr>
          <a:xfrm>
            <a:off x="0" y="1"/>
            <a:ext cx="8039100" cy="39370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3225"/>
          <a:stretch/>
        </p:blipFill>
        <p:spPr>
          <a:xfrm>
            <a:off x="0" y="1"/>
            <a:ext cx="8039100" cy="46101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039100" cy="690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17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liqiditeitbalans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delen de balans in op liquiditeit (deden we al)</a:t>
            </a:r>
          </a:p>
          <a:p>
            <a:r>
              <a:rPr lang="nl-NL" sz="2500" dirty="0" smtClean="0"/>
              <a:t>Opbouw:</a:t>
            </a:r>
          </a:p>
          <a:p>
            <a:r>
              <a:rPr lang="nl-NL" sz="2500" dirty="0" smtClean="0"/>
              <a:t>Vaste activa					eigen vermogen</a:t>
            </a:r>
          </a:p>
          <a:p>
            <a:r>
              <a:rPr lang="nl-NL" sz="2500" dirty="0" smtClean="0"/>
              <a:t>Vlottende activa				lang vreemd vermogen</a:t>
            </a:r>
          </a:p>
          <a:p>
            <a:r>
              <a:rPr lang="nl-NL" sz="2500" dirty="0" smtClean="0"/>
              <a:t>Liquide middelen			kort vreemd vermogen.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603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girlfriend</a:t>
            </a:r>
            <a:r>
              <a:rPr lang="nl-NL" dirty="0" smtClean="0"/>
              <a:t> looks like </a:t>
            </a:r>
            <a:r>
              <a:rPr lang="nl-NL" dirty="0" err="1" smtClean="0"/>
              <a:t>this</a:t>
            </a:r>
            <a:r>
              <a:rPr lang="nl-NL" dirty="0" smtClean="0"/>
              <a:t>, </a:t>
            </a:r>
            <a:r>
              <a:rPr lang="nl-NL" dirty="0" err="1" smtClean="0"/>
              <a:t>shes</a:t>
            </a:r>
            <a:r>
              <a:rPr lang="nl-NL" dirty="0" smtClean="0"/>
              <a:t> </a:t>
            </a:r>
            <a:r>
              <a:rPr lang="nl-NL" dirty="0" err="1" smtClean="0"/>
              <a:t>probably</a:t>
            </a:r>
            <a:r>
              <a:rPr lang="nl-NL" dirty="0" smtClean="0"/>
              <a:t> a keeper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857192" cy="4324432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De sluitpost:</a:t>
            </a:r>
          </a:p>
          <a:p>
            <a:r>
              <a:rPr lang="nl-NL" sz="2500" dirty="0" smtClean="0"/>
              <a:t>Er zorgt altijd een post voor dat de balans in balans is, dat noemen we ook wel de sluitpost.</a:t>
            </a:r>
          </a:p>
          <a:p>
            <a:r>
              <a:rPr lang="nl-NL" sz="2500" dirty="0" smtClean="0"/>
              <a:t>Vaak is dat de bank: het rekening-courant krediet.</a:t>
            </a:r>
          </a:p>
          <a:p>
            <a:r>
              <a:rPr lang="nl-NL" sz="2500" dirty="0" smtClean="0"/>
              <a:t>Vorige opgave was dit ook het rekening-courant krediet.</a:t>
            </a:r>
          </a:p>
          <a:p>
            <a:r>
              <a:rPr lang="nl-NL" sz="2500" dirty="0" smtClean="0"/>
              <a:t>Kan ook eigen vermogen zijn (opgave 27)</a:t>
            </a:r>
          </a:p>
          <a:p>
            <a:endParaRPr lang="nl-NL" sz="2500" dirty="0"/>
          </a:p>
        </p:txBody>
      </p:sp>
      <p:pic>
        <p:nvPicPr>
          <p:cNvPr id="1026" name="Picture 2" descr="https://pbs.twimg.com/media/BerbXpDCcAErRk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080" y="1830554"/>
            <a:ext cx="5705475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86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van ontvangsten en uitgaven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Ontvangsten        €………,-Bijv. contributie </a:t>
            </a:r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Negatieve mutatie   </a:t>
            </a:r>
            <a:r>
              <a:rPr lang="nl-NL" altLang="nl-NL" sz="2000"/>
              <a:t>€………,-</a:t>
            </a:r>
          </a:p>
          <a:p>
            <a:pPr eaLnBrk="1" hangingPunct="1"/>
            <a:r>
              <a:rPr lang="nl-NL" altLang="nl-NL" sz="2000"/>
              <a:t>(</a:t>
            </a:r>
            <a:r>
              <a:rPr lang="nl-NL" altLang="nl-NL"/>
              <a:t>ontvangsten&lt; uitgaven</a:t>
            </a:r>
            <a:r>
              <a:rPr lang="nl-NL" altLang="nl-NL" sz="2000"/>
              <a:t>)</a:t>
            </a:r>
          </a:p>
          <a:p>
            <a:pPr eaLnBrk="1" hangingPunct="1"/>
            <a:r>
              <a:rPr lang="nl-NL" altLang="nl-NL" sz="2000"/>
              <a:t>TOTAAL                  €………,-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943600" y="1536701"/>
            <a:ext cx="3657600" cy="4589463"/>
          </a:xfrm>
        </p:spPr>
        <p:txBody>
          <a:bodyPr/>
          <a:lstStyle/>
          <a:p>
            <a:pPr eaLnBrk="1" hangingPunct="1"/>
            <a:r>
              <a:rPr lang="nl-NL" altLang="nl-NL" sz="2000"/>
              <a:t>- Uitgaven              €………,- </a:t>
            </a:r>
          </a:p>
          <a:p>
            <a:pPr eaLnBrk="1" hangingPunct="1"/>
            <a:r>
              <a:rPr lang="nl-NL" altLang="nl-NL" sz="2000"/>
              <a:t>Huur</a:t>
            </a:r>
          </a:p>
          <a:p>
            <a:pPr eaLnBrk="1" hangingPunct="1"/>
            <a:r>
              <a:rPr lang="nl-NL" altLang="nl-NL" sz="2000"/>
              <a:t>Aflossing</a:t>
            </a:r>
          </a:p>
          <a:p>
            <a:pPr eaLnBrk="1" hangingPunct="1"/>
            <a:r>
              <a:rPr lang="nl-NL" altLang="nl-NL" sz="2000"/>
              <a:t>reparaties</a:t>
            </a:r>
          </a:p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 b="1"/>
              <a:t>Positieve mutatie    </a:t>
            </a:r>
            <a:r>
              <a:rPr lang="nl-NL" altLang="nl-NL"/>
              <a:t>€………,-</a:t>
            </a:r>
          </a:p>
          <a:p>
            <a:pPr eaLnBrk="1" hangingPunct="1"/>
            <a:r>
              <a:rPr lang="nl-NL" altLang="nl-NL"/>
              <a:t>(ontvangsten &gt; uitgaven)</a:t>
            </a:r>
          </a:p>
          <a:p>
            <a:pPr eaLnBrk="1" hangingPunct="1"/>
            <a:r>
              <a:rPr lang="nl-NL" altLang="nl-NL" sz="2000"/>
              <a:t>Totaal                    €………,-</a:t>
            </a:r>
          </a:p>
        </p:txBody>
      </p:sp>
    </p:spTree>
    <p:extLst>
      <p:ext uri="{BB962C8B-B14F-4D97-AF65-F5344CB8AC3E}">
        <p14:creationId xmlns:p14="http://schemas.microsoft.com/office/powerpoint/2010/main" val="409099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smtClean="0"/>
              <a:t>Overzicht ontvangsten en uitgaven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Doel: Toename of afname liquide middelen bepaalde </a:t>
            </a:r>
            <a:r>
              <a:rPr lang="nl-NL" altLang="nl-NL" sz="2800" dirty="0" smtClean="0"/>
              <a:t>periode (dus toe of afname bank en kas)</a:t>
            </a: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Kunnen: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overzicht opstellen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800" dirty="0"/>
              <a:t>- nieuw bedrag van kas of bank op  eindbalans vaststellen.</a:t>
            </a:r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373392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>
              <a:defRPr/>
            </a:pPr>
            <a:r>
              <a:rPr lang="nl-NL" altLang="nl-NL" dirty="0" smtClean="0"/>
              <a:t>Hoe eindbedrag kas/bank vaststellen? Zie pag. 42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</p:txBody>
      </p:sp>
      <p:pic>
        <p:nvPicPr>
          <p:cNvPr id="13316" name="Picture 4" descr="C:\Users\Laptop\Pictures\formule  liq middelen eindbala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801814"/>
            <a:ext cx="9469966" cy="508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21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Kans eind balans + bank eind balans = kas begin balans + bank begin balans + ontvangsten – uitgaven.</a:t>
            </a:r>
          </a:p>
          <a:p>
            <a:endParaRPr lang="nl-NL" sz="2500" dirty="0"/>
          </a:p>
          <a:p>
            <a:r>
              <a:rPr lang="nl-NL" sz="2500" dirty="0" smtClean="0"/>
              <a:t>Staat de bank aan de creditzijde, is het een negatief bedrag in de formule.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8589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1"/>
            <a:ext cx="8596668" cy="4771362"/>
          </a:xfrm>
        </p:spPr>
        <p:txBody>
          <a:bodyPr>
            <a:noAutofit/>
          </a:bodyPr>
          <a:lstStyle/>
          <a:p>
            <a:r>
              <a:rPr lang="nl-NL" sz="2500" dirty="0" smtClean="0"/>
              <a:t>Kas + bank beginbalans = (liquide middelen begin balans)</a:t>
            </a:r>
          </a:p>
          <a:p>
            <a:r>
              <a:rPr lang="nl-NL" sz="2500" dirty="0" smtClean="0"/>
              <a:t>+ ontvangsten – uitgaven = liquide middelen eind balans.</a:t>
            </a:r>
          </a:p>
          <a:p>
            <a:r>
              <a:rPr lang="nl-NL" sz="2500" dirty="0" smtClean="0"/>
              <a:t>Liquide middelen = bank + kas</a:t>
            </a:r>
          </a:p>
          <a:p>
            <a:r>
              <a:rPr lang="nl-NL" sz="2500" dirty="0" smtClean="0"/>
              <a:t>10 = 6 - 4</a:t>
            </a:r>
          </a:p>
          <a:p>
            <a:r>
              <a:rPr lang="nl-NL" sz="2500" dirty="0" smtClean="0"/>
              <a:t>Bank = liquide middelen – kas</a:t>
            </a:r>
          </a:p>
          <a:p>
            <a:r>
              <a:rPr lang="nl-NL" sz="2500" dirty="0" smtClean="0"/>
              <a:t>6 = 10 - 4</a:t>
            </a:r>
          </a:p>
          <a:p>
            <a:r>
              <a:rPr lang="nl-NL" sz="2500" dirty="0" smtClean="0"/>
              <a:t>Kas = liquide middelen – bank</a:t>
            </a:r>
          </a:p>
          <a:p>
            <a:r>
              <a:rPr lang="nl-NL" sz="2500" dirty="0" smtClean="0"/>
              <a:t>4 = 10 - 6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4919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Vooruit ontvangen bedragen:</a:t>
            </a:r>
          </a:p>
          <a:p>
            <a:r>
              <a:rPr lang="nl-NL" sz="2500" dirty="0" smtClean="0"/>
              <a:t>Nog te betalen bedragen:</a:t>
            </a:r>
          </a:p>
          <a:p>
            <a:endParaRPr lang="nl-NL" sz="2500" dirty="0"/>
          </a:p>
          <a:p>
            <a:r>
              <a:rPr lang="nl-NL" sz="2500" dirty="0" smtClean="0"/>
              <a:t>In beide gevallen moet je nog een tegenprestatie leveren, in economische begrippen: heb je dus een schuld</a:t>
            </a:r>
          </a:p>
          <a:p>
            <a:r>
              <a:rPr lang="nl-NL" sz="2500" dirty="0" smtClean="0"/>
              <a:t>Schuld van geld (nog te betalen bedragen) of schuld van goederen of dienst (vooruit ontvangen bedragen)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236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opgave 43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84301"/>
            <a:ext cx="8596668" cy="4657062"/>
          </a:xfrm>
        </p:spPr>
        <p:txBody>
          <a:bodyPr>
            <a:noAutofit/>
          </a:bodyPr>
          <a:lstStyle/>
          <a:p>
            <a:r>
              <a:rPr lang="nl-NL" sz="2500" dirty="0" smtClean="0"/>
              <a:t>Liquide middelen beginbalans = 200 – 450 = -250</a:t>
            </a:r>
          </a:p>
          <a:p>
            <a:r>
              <a:rPr lang="nl-NL" sz="2500" dirty="0" smtClean="0"/>
              <a:t>+ ontvangsten – uitgaven</a:t>
            </a:r>
          </a:p>
          <a:p>
            <a:r>
              <a:rPr lang="nl-NL" sz="2500" dirty="0" smtClean="0"/>
              <a:t>+ 7530 – 7900 = - 250 – 370 = -620</a:t>
            </a:r>
          </a:p>
          <a:p>
            <a:r>
              <a:rPr lang="nl-NL" sz="2500" dirty="0" smtClean="0"/>
              <a:t>Liquide middelen = kas + bank</a:t>
            </a:r>
          </a:p>
          <a:p>
            <a:r>
              <a:rPr lang="nl-NL" sz="2500" dirty="0" smtClean="0"/>
              <a:t>- 620 = 100 + bank</a:t>
            </a:r>
          </a:p>
          <a:p>
            <a:r>
              <a:rPr lang="nl-NL" sz="2500" dirty="0" smtClean="0"/>
              <a:t>Bank = liquide middelen - kas</a:t>
            </a:r>
          </a:p>
          <a:p>
            <a:r>
              <a:rPr lang="nl-NL" sz="2500" dirty="0" smtClean="0"/>
              <a:t>Bank = - 620 – 100</a:t>
            </a:r>
          </a:p>
          <a:p>
            <a:r>
              <a:rPr lang="nl-NL" sz="2500" dirty="0" smtClean="0"/>
              <a:t>Bank = -720</a:t>
            </a:r>
          </a:p>
          <a:p>
            <a:r>
              <a:rPr lang="nl-NL" sz="2500" dirty="0" smtClean="0"/>
              <a:t>Dus 720 op de creditzijde.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7448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is een begroting?</a:t>
            </a:r>
          </a:p>
          <a:p>
            <a:r>
              <a:rPr lang="nl-NL" sz="2500" dirty="0" smtClean="0"/>
              <a:t>Een voorspelling</a:t>
            </a:r>
          </a:p>
          <a:p>
            <a:r>
              <a:rPr lang="nl-NL" sz="2500" dirty="0" smtClean="0"/>
              <a:t>Waarom interessant?</a:t>
            </a:r>
          </a:p>
          <a:p>
            <a:r>
              <a:rPr lang="nl-NL" sz="2500" dirty="0" smtClean="0"/>
              <a:t>Je kan alvast een inschatting maken of je genoeg geld in je kas hebt.</a:t>
            </a:r>
          </a:p>
          <a:p>
            <a:r>
              <a:rPr lang="nl-NL" sz="2500" dirty="0" smtClean="0"/>
              <a:t>We maken tenslotte een liquiditeitsbegroting.</a:t>
            </a:r>
          </a:p>
          <a:p>
            <a:r>
              <a:rPr lang="nl-NL" sz="2500" dirty="0" smtClean="0"/>
              <a:t>Heeft te maken met: hebben we voldoende geld! 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opgave 44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bezig</a:t>
            </a:r>
            <a:r>
              <a:rPr lang="nl-NL" sz="2500" dirty="0" smtClean="0"/>
              <a:t>! Tm 45 is HW</a:t>
            </a:r>
          </a:p>
          <a:p>
            <a:r>
              <a:rPr lang="nl-NL" sz="2500" dirty="0" smtClean="0"/>
              <a:t>Alvast 2.5 de liquiditeitsbegroting lezen.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602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4200" y="2160589"/>
            <a:ext cx="8689802" cy="3414711"/>
          </a:xfrm>
        </p:spPr>
        <p:txBody>
          <a:bodyPr>
            <a:noAutofit/>
          </a:bodyPr>
          <a:lstStyle/>
          <a:p>
            <a:endParaRPr lang="nl-NL" sz="2200" dirty="0" smtClean="0"/>
          </a:p>
          <a:p>
            <a:endParaRPr lang="nl-NL" sz="2200" dirty="0"/>
          </a:p>
          <a:p>
            <a:endParaRPr lang="nl-NL" sz="2200" dirty="0" smtClean="0"/>
          </a:p>
          <a:p>
            <a:endParaRPr lang="nl-NL" sz="2200" dirty="0"/>
          </a:p>
          <a:p>
            <a:endParaRPr lang="nl-NL" sz="2200" dirty="0" smtClean="0"/>
          </a:p>
          <a:p>
            <a:endParaRPr lang="nl-NL" sz="2200" dirty="0"/>
          </a:p>
          <a:p>
            <a:endParaRPr lang="nl-NL" sz="2200" dirty="0" smtClean="0"/>
          </a:p>
          <a:p>
            <a:endParaRPr lang="nl-NL" sz="2200" dirty="0"/>
          </a:p>
          <a:p>
            <a:r>
              <a:rPr lang="nl-NL" sz="2200" dirty="0" smtClean="0"/>
              <a:t>Saldo aan de ontvangsten kant: dus een tekort aan geld in deze periode.</a:t>
            </a:r>
            <a:endParaRPr lang="nl-NL" sz="2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43750" b="67387"/>
          <a:stretch/>
        </p:blipFill>
        <p:spPr>
          <a:xfrm>
            <a:off x="0" y="0"/>
            <a:ext cx="6858000" cy="18923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43750" b="59289"/>
          <a:stretch/>
        </p:blipFill>
        <p:spPr>
          <a:xfrm>
            <a:off x="0" y="0"/>
            <a:ext cx="6858000" cy="2362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43854" b="50972"/>
          <a:stretch/>
        </p:blipFill>
        <p:spPr>
          <a:xfrm>
            <a:off x="0" y="0"/>
            <a:ext cx="6845300" cy="2844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43646" b="43311"/>
          <a:stretch/>
        </p:blipFill>
        <p:spPr>
          <a:xfrm>
            <a:off x="0" y="0"/>
            <a:ext cx="6870700" cy="32893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7606"/>
          <a:stretch/>
        </p:blipFill>
        <p:spPr>
          <a:xfrm>
            <a:off x="0" y="0"/>
            <a:ext cx="12192000" cy="18796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104" b="58632"/>
          <a:stretch/>
        </p:blipFill>
        <p:spPr>
          <a:xfrm>
            <a:off x="0" y="0"/>
            <a:ext cx="12179300" cy="24003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l="-1" r="-416" b="50972"/>
          <a:stretch/>
        </p:blipFill>
        <p:spPr>
          <a:xfrm>
            <a:off x="0" y="0"/>
            <a:ext cx="12242800" cy="28448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1" r="729" b="43749"/>
          <a:stretch/>
        </p:blipFill>
        <p:spPr>
          <a:xfrm>
            <a:off x="0" y="0"/>
            <a:ext cx="12103100" cy="32639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7401"/>
          <a:stretch/>
        </p:blipFill>
        <p:spPr>
          <a:xfrm>
            <a:off x="0" y="0"/>
            <a:ext cx="12192000" cy="36322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104" b="29741"/>
          <a:stretch/>
        </p:blipFill>
        <p:spPr>
          <a:xfrm>
            <a:off x="0" y="0"/>
            <a:ext cx="12179300" cy="40767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-1" r="105" b="22080"/>
          <a:stretch/>
        </p:blipFill>
        <p:spPr>
          <a:xfrm>
            <a:off x="0" y="0"/>
            <a:ext cx="12179300" cy="45212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l="56459" b="1505"/>
          <a:stretch/>
        </p:blipFill>
        <p:spPr>
          <a:xfrm>
            <a:off x="6883400" y="0"/>
            <a:ext cx="5308600" cy="571500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0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28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Tot slot vandaag: zelfstandig maken opgaven 45, als we tijd hebben bespreken we deze.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4384063" cy="369929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9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</a:t>
            </a:r>
            <a:r>
              <a:rPr lang="nl-NL" sz="2500" dirty="0" smtClean="0"/>
              <a:t>?</a:t>
            </a:r>
          </a:p>
          <a:p>
            <a:r>
              <a:rPr lang="nl-NL" sz="2500" dirty="0" smtClean="0"/>
              <a:t>Goed werk zing een liedje in je hoofd.</a:t>
            </a:r>
            <a:endParaRPr lang="nl-NL" sz="2500" dirty="0" smtClean="0"/>
          </a:p>
          <a:p>
            <a:r>
              <a:rPr lang="nl-NL" sz="2500" dirty="0" smtClean="0"/>
              <a:t>Goed bezig</a:t>
            </a:r>
            <a:r>
              <a:rPr lang="nl-NL" sz="2500" dirty="0" smtClean="0"/>
              <a:t>!.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94442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26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2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veranderd het EV?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7516" y="1203159"/>
            <a:ext cx="8696486" cy="4838204"/>
          </a:xfrm>
        </p:spPr>
        <p:txBody>
          <a:bodyPr>
            <a:noAutofit/>
          </a:bodyPr>
          <a:lstStyle/>
          <a:p>
            <a:r>
              <a:rPr lang="nl-NL" sz="2500" dirty="0" smtClean="0"/>
              <a:t>Bij kosten of opbrengsten, voorbeeld kosten?</a:t>
            </a:r>
          </a:p>
          <a:p>
            <a:r>
              <a:rPr lang="nl-NL" sz="2500" dirty="0" smtClean="0"/>
              <a:t>Huur, loon, rente, administratiekosten , vervoerskosten.</a:t>
            </a:r>
          </a:p>
          <a:p>
            <a:r>
              <a:rPr lang="nl-NL" sz="2500" dirty="0" smtClean="0"/>
              <a:t>Verwerking balans als ik nog moet betalen</a:t>
            </a:r>
          </a:p>
          <a:p>
            <a:r>
              <a:rPr lang="nl-NL" sz="2500" dirty="0" smtClean="0"/>
              <a:t>Debet						credit</a:t>
            </a:r>
          </a:p>
          <a:p>
            <a:r>
              <a:rPr lang="nl-NL" sz="2500" dirty="0" smtClean="0"/>
              <a:t>. 							Nog te betalen huur + 1000</a:t>
            </a:r>
          </a:p>
          <a:p>
            <a:r>
              <a:rPr lang="nl-NL" sz="2500" dirty="0" smtClean="0"/>
              <a:t>.							Eigen vermogen -1000</a:t>
            </a:r>
          </a:p>
          <a:p>
            <a:r>
              <a:rPr lang="nl-NL" sz="2500" dirty="0" smtClean="0"/>
              <a:t>Als ik dan betaal</a:t>
            </a:r>
          </a:p>
          <a:p>
            <a:r>
              <a:rPr lang="nl-NL" sz="2500" dirty="0" smtClean="0"/>
              <a:t>Bank -1000				Nog te betalen huur -1000</a:t>
            </a:r>
          </a:p>
          <a:p>
            <a:r>
              <a:rPr lang="nl-NL" sz="2500" dirty="0" smtClean="0"/>
              <a:t>Als ik in 1x zou hebben betaald.</a:t>
            </a:r>
          </a:p>
          <a:p>
            <a:r>
              <a:rPr lang="nl-NL" sz="2500" dirty="0" smtClean="0"/>
              <a:t>Bank -1000				eigen vermogen -1000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40795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nl-NL" dirty="0" smtClean="0"/>
              <a:t>Wanneer veranderd het EV?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577516"/>
            <a:ext cx="9274002" cy="5463847"/>
          </a:xfrm>
        </p:spPr>
        <p:txBody>
          <a:bodyPr>
            <a:noAutofit/>
          </a:bodyPr>
          <a:lstStyle/>
          <a:p>
            <a:r>
              <a:rPr lang="nl-NL" sz="2500" dirty="0" smtClean="0"/>
              <a:t>Bij kosten of opbrengsten, voorbeeld opbrengsten</a:t>
            </a:r>
          </a:p>
          <a:p>
            <a:r>
              <a:rPr lang="nl-NL" sz="2500" dirty="0" smtClean="0"/>
              <a:t>Omzet, verkoop van bezit die verschillen van balanswaarde.</a:t>
            </a:r>
          </a:p>
          <a:p>
            <a:r>
              <a:rPr lang="nl-NL" sz="2500" dirty="0" smtClean="0"/>
              <a:t>Ik heb een website gemaakt voor een kant.</a:t>
            </a:r>
          </a:p>
          <a:p>
            <a:r>
              <a:rPr lang="nl-NL" sz="2500" dirty="0" smtClean="0"/>
              <a:t>Als de klant later betaald</a:t>
            </a:r>
          </a:p>
          <a:p>
            <a:r>
              <a:rPr lang="nl-NL" sz="2500" dirty="0" smtClean="0"/>
              <a:t>Debet										credit</a:t>
            </a:r>
          </a:p>
          <a:p>
            <a:r>
              <a:rPr lang="nl-NL" sz="2500" dirty="0" smtClean="0"/>
              <a:t>Nog te ontvangen bedragen + 100	eigen vermogen +100</a:t>
            </a:r>
          </a:p>
          <a:p>
            <a:r>
              <a:rPr lang="nl-NL" sz="2500" dirty="0" smtClean="0"/>
              <a:t>Zodra de klant dan betaald</a:t>
            </a:r>
          </a:p>
          <a:p>
            <a:r>
              <a:rPr lang="nl-NL" sz="2500" dirty="0" smtClean="0"/>
              <a:t>Nog te ontvangen bedragen -100</a:t>
            </a:r>
          </a:p>
          <a:p>
            <a:r>
              <a:rPr lang="nl-NL" sz="2500" dirty="0" smtClean="0"/>
              <a:t>Kas + 100</a:t>
            </a:r>
          </a:p>
          <a:p>
            <a:r>
              <a:rPr lang="nl-NL" sz="2500" dirty="0" smtClean="0"/>
              <a:t>Als de klant in 1x had betaald</a:t>
            </a:r>
          </a:p>
          <a:p>
            <a:r>
              <a:rPr lang="nl-NL" sz="2500" dirty="0" smtClean="0"/>
              <a:t>Kas + 100									eigen vermogen +100.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0267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081"/>
          <a:stretch/>
        </p:blipFill>
        <p:spPr>
          <a:xfrm>
            <a:off x="0" y="0"/>
            <a:ext cx="7652084" cy="12272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8554"/>
          <a:stretch/>
        </p:blipFill>
        <p:spPr>
          <a:xfrm>
            <a:off x="0" y="0"/>
            <a:ext cx="7652084" cy="215365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4500"/>
          <a:stretch/>
        </p:blipFill>
        <p:spPr>
          <a:xfrm>
            <a:off x="0" y="0"/>
            <a:ext cx="7652084" cy="311618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2555"/>
          <a:stretch/>
        </p:blipFill>
        <p:spPr>
          <a:xfrm>
            <a:off x="0" y="-1"/>
            <a:ext cx="7652084" cy="393432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8501"/>
          <a:stretch/>
        </p:blipFill>
        <p:spPr>
          <a:xfrm>
            <a:off x="0" y="0"/>
            <a:ext cx="7652084" cy="48968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5326"/>
          <a:stretch/>
        </p:blipFill>
        <p:spPr>
          <a:xfrm>
            <a:off x="0" y="0"/>
            <a:ext cx="7652084" cy="579922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652084" cy="684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33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37884" cy="292448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69153"/>
          <a:stretch/>
        </p:blipFill>
        <p:spPr>
          <a:xfrm>
            <a:off x="0" y="2796051"/>
            <a:ext cx="12192000" cy="75326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0577"/>
          <a:stretch/>
        </p:blipFill>
        <p:spPr>
          <a:xfrm>
            <a:off x="0" y="2796050"/>
            <a:ext cx="12192000" cy="145109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96050"/>
            <a:ext cx="12192000" cy="244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0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momentopgave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31901"/>
            <a:ext cx="8596668" cy="4809462"/>
          </a:xfrm>
        </p:spPr>
        <p:txBody>
          <a:bodyPr>
            <a:noAutofit/>
          </a:bodyPr>
          <a:lstStyle/>
          <a:p>
            <a:r>
              <a:rPr lang="nl-NL" sz="2400" dirty="0" smtClean="0"/>
              <a:t>Een balans is een momentopname:</a:t>
            </a:r>
          </a:p>
          <a:p>
            <a:r>
              <a:rPr lang="nl-NL" sz="2400" dirty="0" smtClean="0"/>
              <a:t>Geeft een overzicht van bezittingen en schulden.</a:t>
            </a:r>
          </a:p>
          <a:p>
            <a:r>
              <a:rPr lang="nl-NL" sz="2400" dirty="0" smtClean="0"/>
              <a:t>Er zijn twee rekeningen die invloed hebben op de balans.</a:t>
            </a:r>
          </a:p>
          <a:p>
            <a:r>
              <a:rPr lang="nl-NL" sz="2400" dirty="0" smtClean="0"/>
              <a:t>De resultatenrekening (baten en lasten overzicht/ kosten en opbrengsten).</a:t>
            </a:r>
          </a:p>
          <a:p>
            <a:r>
              <a:rPr lang="nl-NL" sz="2400" dirty="0" smtClean="0"/>
              <a:t>De ontvangsten en uitgaven (gaat hier alleen om geld stromen)</a:t>
            </a:r>
          </a:p>
          <a:p>
            <a:r>
              <a:rPr lang="nl-NL" sz="2400" dirty="0" smtClean="0"/>
              <a:t>Beide rekeningen hebben invloed op de balans. geldstromen kunnen zorgen voor veranderingen van balansposten</a:t>
            </a:r>
            <a:r>
              <a:rPr lang="nl-NL" sz="2400" dirty="0" smtClean="0"/>
              <a:t>. </a:t>
            </a:r>
            <a:endParaRPr lang="nl-NL" sz="2400" dirty="0" smtClean="0"/>
          </a:p>
          <a:p>
            <a:r>
              <a:rPr lang="nl-NL" sz="2400" dirty="0" smtClean="0"/>
              <a:t>Opbrengsten en kosten hebben invloed op de balans. (mutaties eigen vermogen)</a:t>
            </a:r>
          </a:p>
        </p:txBody>
      </p:sp>
    </p:spTree>
    <p:extLst>
      <p:ext uri="{BB962C8B-B14F-4D97-AF65-F5344CB8AC3E}">
        <p14:creationId xmlns:p14="http://schemas.microsoft.com/office/powerpoint/2010/main" val="200305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1380</TotalTime>
  <Words>1533</Words>
  <Application>Microsoft Office PowerPoint</Application>
  <PresentationFormat>Breedbeeld</PresentationFormat>
  <Paragraphs>371</Paragraphs>
  <Slides>45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45</vt:i4>
      </vt:variant>
    </vt:vector>
  </HeadingPairs>
  <TitlesOfParts>
    <vt:vector size="50" baseType="lpstr">
      <vt:lpstr>Arial</vt:lpstr>
      <vt:lpstr>Calibri</vt:lpstr>
      <vt:lpstr>Trebuchet MS</vt:lpstr>
      <vt:lpstr>Wingdings 3</vt:lpstr>
      <vt:lpstr>Facet</vt:lpstr>
      <vt:lpstr>Beste havo 4. </vt:lpstr>
      <vt:lpstr>Programma aankomende 3 lessen .</vt:lpstr>
      <vt:lpstr>Vlottende activa</vt:lpstr>
      <vt:lpstr>Kort vreemd vermogen</vt:lpstr>
      <vt:lpstr>Wanneer veranderd het EV?</vt:lpstr>
      <vt:lpstr>Wanneer veranderd het EV?</vt:lpstr>
      <vt:lpstr>PowerPoint-presentatie</vt:lpstr>
      <vt:lpstr>PowerPoint-presentatie</vt:lpstr>
      <vt:lpstr>Les 2: momentopgave</vt:lpstr>
      <vt:lpstr>Mutaties eigen vermogen</vt:lpstr>
      <vt:lpstr>Zelfstandig lezen en maken 33</vt:lpstr>
      <vt:lpstr>PowerPoint-presentatie</vt:lpstr>
      <vt:lpstr>Zelfstandig maken opgave 34 en 35 en 36</vt:lpstr>
      <vt:lpstr>PowerPoint-presentatie</vt:lpstr>
      <vt:lpstr>De liqiditeitbalans</vt:lpstr>
      <vt:lpstr>If your girlfriend looks like this, shes probably a keeper</vt:lpstr>
      <vt:lpstr>Zelfstandig lezen en maken 37</vt:lpstr>
      <vt:lpstr>PowerPoint-presentatie</vt:lpstr>
      <vt:lpstr>Les 2: Zelfstandig maken opgave 38</vt:lpstr>
      <vt:lpstr>PowerPoint-presentatie</vt:lpstr>
      <vt:lpstr>De liqiditeitbalans</vt:lpstr>
      <vt:lpstr>If your girlfriend looks like this, shes probably a keeper</vt:lpstr>
      <vt:lpstr>Overzicht van ontvangsten en uitgaven</vt:lpstr>
      <vt:lpstr>Overzicht ontvangsten en uitgaven </vt:lpstr>
      <vt:lpstr>Hoe eindbedrag kas/bank vaststellen? Zie pag. 42</vt:lpstr>
      <vt:lpstr>formule</vt:lpstr>
      <vt:lpstr>Zelfstandig maken opgave 39</vt:lpstr>
      <vt:lpstr>Opgave 39</vt:lpstr>
      <vt:lpstr>Zelfstandig maken opgave 40 en 41.</vt:lpstr>
      <vt:lpstr>PowerPoint-presentatie</vt:lpstr>
      <vt:lpstr>Les 3: Zelfstandig maken opgave 42 en 43.</vt:lpstr>
      <vt:lpstr>PowerPoint-presentatie</vt:lpstr>
      <vt:lpstr>De liqiditeitbalans</vt:lpstr>
      <vt:lpstr>If your girlfriend looks like this, shes probably a keeper</vt:lpstr>
      <vt:lpstr>Overzicht van ontvangsten en uitgaven</vt:lpstr>
      <vt:lpstr>Overzicht ontvangsten en uitgaven </vt:lpstr>
      <vt:lpstr>Hoe eindbedrag kas/bank vaststellen? Zie pag. 42</vt:lpstr>
      <vt:lpstr>formule</vt:lpstr>
      <vt:lpstr>De formule</vt:lpstr>
      <vt:lpstr>Terugblik opgave 43</vt:lpstr>
      <vt:lpstr>begroting</vt:lpstr>
      <vt:lpstr>Zelfstandig maken opgave 44</vt:lpstr>
      <vt:lpstr>PowerPoint-presentatie</vt:lpstr>
      <vt:lpstr>Tot slot vandaag: zelfstandig maken opgaven 45, als we tijd hebben bespreken we deze.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146</cp:revision>
  <dcterms:created xsi:type="dcterms:W3CDTF">2017-01-22T09:51:43Z</dcterms:created>
  <dcterms:modified xsi:type="dcterms:W3CDTF">2018-03-02T10:39:02Z</dcterms:modified>
</cp:coreProperties>
</file>